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4"/>
  </p:sldMasterIdLst>
  <p:notesMasterIdLst>
    <p:notesMasterId r:id="rId31"/>
  </p:notesMasterIdLst>
  <p:handoutMasterIdLst>
    <p:handoutMasterId r:id="rId32"/>
  </p:handoutMasterIdLst>
  <p:sldIdLst>
    <p:sldId id="1865" r:id="rId5"/>
    <p:sldId id="1866" r:id="rId6"/>
    <p:sldId id="1877" r:id="rId7"/>
    <p:sldId id="1867" r:id="rId8"/>
    <p:sldId id="1881" r:id="rId9"/>
    <p:sldId id="1878" r:id="rId10"/>
    <p:sldId id="1876" r:id="rId11"/>
    <p:sldId id="1879" r:id="rId12"/>
    <p:sldId id="1880" r:id="rId13"/>
    <p:sldId id="1886" r:id="rId14"/>
    <p:sldId id="1887" r:id="rId15"/>
    <p:sldId id="1885" r:id="rId16"/>
    <p:sldId id="1891" r:id="rId17"/>
    <p:sldId id="1888" r:id="rId18"/>
    <p:sldId id="1890" r:id="rId19"/>
    <p:sldId id="1889" r:id="rId20"/>
    <p:sldId id="1869" r:id="rId21"/>
    <p:sldId id="1882" r:id="rId22"/>
    <p:sldId id="1884" r:id="rId23"/>
    <p:sldId id="1883" r:id="rId24"/>
    <p:sldId id="1870" r:id="rId25"/>
    <p:sldId id="1874" r:id="rId26"/>
    <p:sldId id="1872" r:id="rId27"/>
    <p:sldId id="1871" r:id="rId28"/>
    <p:sldId id="1873" r:id="rId29"/>
    <p:sldId id="1875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t 1" id="{1CA46CF7-019E-4A07-AEE4-E178E9B912FC}">
          <p14:sldIdLst>
            <p14:sldId id="1865"/>
            <p14:sldId id="1866"/>
            <p14:sldId id="1877"/>
          </p14:sldIdLst>
        </p14:section>
        <p14:section name="The Blessing" id="{7BD15188-C70B-419E-8FBE-F6CE50B8DB4F}">
          <p14:sldIdLst>
            <p14:sldId id="1867"/>
            <p14:sldId id="1881"/>
            <p14:sldId id="1878"/>
          </p14:sldIdLst>
        </p14:section>
        <p14:section name="Friendship with God" id="{EAD5117B-294B-4B3C-9B7D-3B4A2F091D0F}">
          <p14:sldIdLst>
            <p14:sldId id="1876"/>
            <p14:sldId id="1879"/>
            <p14:sldId id="1880"/>
            <p14:sldId id="1886"/>
            <p14:sldId id="1887"/>
            <p14:sldId id="1885"/>
          </p14:sldIdLst>
        </p14:section>
        <p14:section name="08.17.22" id="{BA20C6EF-DE32-4719-A9D9-9664C9BD614C}">
          <p14:sldIdLst>
            <p14:sldId id="1891"/>
            <p14:sldId id="1888"/>
            <p14:sldId id="1890"/>
            <p14:sldId id="1889"/>
          </p14:sldIdLst>
        </p14:section>
        <p14:section name="Jesus Teaching on Prayer" id="{759B7978-BD8D-4CA9-A8BB-4C62432B30BE}">
          <p14:sldIdLst/>
        </p14:section>
        <p14:section name="Father" id="{BD3E197F-AFE3-4F7C-8367-F9A19A4718AC}">
          <p14:sldIdLst>
            <p14:sldId id="1869"/>
          </p14:sldIdLst>
        </p14:section>
        <p14:section name="Friend" id="{4EBAD2DF-B620-4A7E-A88F-DF8A627CB51F}">
          <p14:sldIdLst>
            <p14:sldId id="1882"/>
          </p14:sldIdLst>
        </p14:section>
        <p14:section name="Judge" id="{461C1AC6-7F25-4794-AB87-3266DEE1985B}">
          <p14:sldIdLst/>
        </p14:section>
        <p14:section name="Parable of Persistent Widow" id="{DF372AB6-8F87-4D54-B7E0-C5FB75E0452B}">
          <p14:sldIdLst>
            <p14:sldId id="1884"/>
            <p14:sldId id="1883"/>
          </p14:sldIdLst>
        </p14:section>
        <p14:section name="Summarily" id="{D1D4D29B-DA0F-419D-A989-BF5BBC9F3C13}">
          <p14:sldIdLst>
            <p14:sldId id="1870"/>
            <p14:sldId id="1874"/>
          </p14:sldIdLst>
        </p14:section>
        <p14:section name="Emphasis" id="{2225868D-B2A1-4585-B6B7-CA1E95DAF822}">
          <p14:sldIdLst>
            <p14:sldId id="1872"/>
            <p14:sldId id="1871"/>
            <p14:sldId id="1873"/>
            <p14:sldId id="18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552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734"/>
    <a:srgbClr val="F69000"/>
    <a:srgbClr val="FE4387"/>
    <a:srgbClr val="FF2625"/>
    <a:srgbClr val="007788"/>
    <a:srgbClr val="297C2A"/>
    <a:srgbClr val="01C2D1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41" autoAdjust="0"/>
  </p:normalViewPr>
  <p:slideViewPr>
    <p:cSldViewPr snapToGrid="0">
      <p:cViewPr varScale="1">
        <p:scale>
          <a:sx n="67" d="100"/>
          <a:sy n="67" d="100"/>
        </p:scale>
        <p:origin x="568" y="32"/>
      </p:cViewPr>
      <p:guideLst>
        <p:guide orient="horz" pos="2184"/>
        <p:guide pos="552"/>
        <p:guide pos="7200"/>
        <p:guide pos="4368"/>
      </p:guideLst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8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E63EFB-A45E-45D2-917C-2262C9B2BC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B3576-EAA7-4886-8787-F094B8D8E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40A2C-D4F8-447C-8646-65B623846323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69D18-8FB0-418D-B70C-328BCC8125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E3EAB1-782C-4544-A059-833371A45B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E8B11-E9E4-46BC-B69D-DFCBD15173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14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350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211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14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54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78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16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84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7737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2965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0922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6823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441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87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0672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3910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494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2446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58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177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79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90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227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FA415FA-D077-4CB7-8CBC-8F39C7C517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0480" y="2770632"/>
            <a:ext cx="7443216" cy="1325563"/>
          </a:xfrm>
        </p:spPr>
        <p:txBody>
          <a:bodyPr anchor="ctr"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484D66F-7657-44F5-BAE9-F676B76CB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3800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0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75104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Text Here</a:t>
            </a:r>
          </a:p>
        </p:txBody>
      </p:sp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1979441F-BDF5-41C8-933A-7E284F670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52905"/>
            <a:ext cx="12192000" cy="8572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4C7544D-BD57-4504-AC5A-951E353C24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833855"/>
            <a:ext cx="1219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066358F-3531-4B96-B041-02BD184014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33855"/>
            <a:ext cx="1219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0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7E4664-9EEE-4A2F-B223-5F295C6BF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4"/>
            <a:ext cx="10667999" cy="646332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US" sz="4000" dirty="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2624" y="715962"/>
            <a:ext cx="4227375" cy="4727907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4D0D78-72DF-43BD-8B4F-DE52DA01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AFD71A9-C105-43A7-88DA-9FFC5174C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59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74AC9B3-247D-45E3-9C91-C248ADAFB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B8295CA-882D-4533-80DA-6D6EA012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92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606CCDFE-8488-471E-A2E2-3C7504F25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3874" y="0"/>
            <a:ext cx="3558126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A7A9776-2781-49A6-AD44-CE45C0543F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0" y="0"/>
            <a:ext cx="381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2FE0FB-930A-4056-8430-A6353A5D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Graphic 7" hidden="1">
            <a:extLst>
              <a:ext uri="{FF2B5EF4-FFF2-40B4-BE49-F238E27FC236}">
                <a16:creationId xmlns:a16="http://schemas.microsoft.com/office/drawing/2014/main" id="{606CCDFE-8488-471E-A2E2-3C7504F25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3874" y="0"/>
            <a:ext cx="3558126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A7A9776-2781-49A6-AD44-CE45C0543F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0" y="0"/>
            <a:ext cx="381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2FE0FB-930A-4056-8430-A6353A5D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9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3900" y="1905000"/>
            <a:ext cx="6955734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Graphic 12" hidden="1">
            <a:extLst>
              <a:ext uri="{FF2B5EF4-FFF2-40B4-BE49-F238E27FC236}">
                <a16:creationId xmlns:a16="http://schemas.microsoft.com/office/drawing/2014/main" id="{8393C3A4-D09E-47EB-B9F0-C1DDDEB3B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3810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829B5F1-1C12-4A1B-A83C-BFE17D26D9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62E947-C679-46EB-896A-20E3557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898" y="715961"/>
            <a:ext cx="6955735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i="0" cap="none" spc="-50" baseline="0">
                <a:ln w="3175">
                  <a:noFill/>
                </a:ln>
                <a:solidFill>
                  <a:schemeClr val="tx1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6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3900" y="1905000"/>
            <a:ext cx="6955734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Graphic 12" hidden="1">
            <a:extLst>
              <a:ext uri="{FF2B5EF4-FFF2-40B4-BE49-F238E27FC236}">
                <a16:creationId xmlns:a16="http://schemas.microsoft.com/office/drawing/2014/main" id="{8393C3A4-D09E-47EB-B9F0-C1DDDEB3B1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0" y="0"/>
            <a:ext cx="3810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829B5F1-1C12-4A1B-A83C-BFE17D26D9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62E947-C679-46EB-896A-20E355781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898" y="715961"/>
            <a:ext cx="6955735" cy="118903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i="0" cap="none" spc="-50" baseline="0">
                <a:ln w="3175">
                  <a:noFill/>
                </a:ln>
                <a:solidFill>
                  <a:schemeClr val="accent1"/>
                </a:solidFill>
                <a:effectLst/>
                <a:ea typeface="+mn-ea"/>
                <a:cs typeface="Segoe UI" pitchFamily="34" charset="0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6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75104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EE98737-74D2-46C7-8655-74871A4203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1248"/>
            <a:ext cx="12192000" cy="42862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146B861-BC3C-4898-95DE-944AB0875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40659"/>
            <a:ext cx="12192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16" userDrawn="1">
          <p15:clr>
            <a:srgbClr val="5ACBF0"/>
          </p15:clr>
        </p15:guide>
        <p15:guide id="4" orient="horz" pos="1560" userDrawn="1">
          <p15:clr>
            <a:srgbClr val="5ACBF0"/>
          </p15:clr>
        </p15:guide>
        <p15:guide id="5" orient="horz" pos="393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75104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4FBE5B2-2D6A-4DC6-9944-CF3D7EC50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1248"/>
            <a:ext cx="12192000" cy="4286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9407BD0-C2EE-44A7-8749-433953FD1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340659"/>
            <a:ext cx="12192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4" userDrawn="1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16" userDrawn="1">
          <p15:clr>
            <a:srgbClr val="5ACBF0"/>
          </p15:clr>
        </p15:guide>
        <p15:guide id="4" orient="horz" pos="4128" userDrawn="1">
          <p15:clr>
            <a:srgbClr val="5ACBF0"/>
          </p15:clr>
        </p15:guide>
        <p15:guide id="5" orient="horz" pos="39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8/17/2022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5586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9" r:id="rId5"/>
    <p:sldLayoutId id="2147483730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A7E8EA-FF4D-4A68-97F9-3EBE97F7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447926"/>
            <a:ext cx="11020425" cy="1329532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chemeClr val="accent3"/>
                </a:solidFill>
                <a:latin typeface="Baguet Script" panose="00000500000000000000" pitchFamily="2" charset="0"/>
              </a:rPr>
              <a:t>Introduction </a:t>
            </a:r>
            <a:br>
              <a:rPr lang="en-US" sz="9600" dirty="0">
                <a:solidFill>
                  <a:schemeClr val="accent3"/>
                </a:solidFill>
                <a:latin typeface="Baguet Script" panose="00000500000000000000" pitchFamily="2" charset="0"/>
              </a:rPr>
            </a:br>
            <a:r>
              <a:rPr lang="en-US" sz="4000" dirty="0">
                <a:solidFill>
                  <a:schemeClr val="accent3"/>
                </a:solidFill>
                <a:latin typeface="Baguet Script" panose="00000500000000000000" pitchFamily="2" charset="0"/>
              </a:rPr>
              <a:t>to </a:t>
            </a:r>
            <a:br>
              <a:rPr lang="en-US" sz="4000" dirty="0">
                <a:solidFill>
                  <a:schemeClr val="accent3"/>
                </a:solidFill>
                <a:latin typeface="Baguet Script" panose="00000500000000000000" pitchFamily="2" charset="0"/>
              </a:rPr>
            </a:br>
            <a:r>
              <a:rPr lang="en-US" sz="6000" dirty="0">
                <a:solidFill>
                  <a:schemeClr val="accent3"/>
                </a:solidFill>
                <a:latin typeface="Baguet Script" panose="00000500000000000000" pitchFamily="2" charset="0"/>
              </a:rPr>
              <a:t>Abrahamic Blessings</a:t>
            </a:r>
            <a:endParaRPr lang="en-US" sz="6000" dirty="0">
              <a:solidFill>
                <a:schemeClr val="accent5"/>
              </a:solidFill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2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F19C7-A729-492B-8603-0651B356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1" y="201614"/>
            <a:ext cx="10667999" cy="646332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Who is a friend of God?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2B839A9-BE4F-40C7-ABA3-682B626FF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299" y="1609946"/>
            <a:ext cx="10915645" cy="3971925"/>
          </a:xfrm>
        </p:spPr>
        <p:txBody>
          <a:bodyPr>
            <a:noAutofit/>
          </a:bodyPr>
          <a:lstStyle/>
          <a:p>
            <a:pPr algn="l"/>
            <a:r>
              <a:rPr lang="en-US" sz="2600" b="1" i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One who prioritizes speaking with the Lord. </a:t>
            </a:r>
          </a:p>
          <a:p>
            <a:pPr algn="l"/>
            <a:r>
              <a:rPr lang="en-US" sz="2600" b="1" i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Exodus 33:11 (NIV)</a:t>
            </a:r>
          </a:p>
          <a:p>
            <a:pPr algn="l"/>
            <a:r>
              <a:rPr lang="en-US" sz="26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6D734"/>
                </a:highlight>
                <a:latin typeface="Bahnschrift" panose="020B0502040204020203" pitchFamily="34" charset="0"/>
              </a:rPr>
              <a:t>11</a:t>
            </a:r>
            <a:r>
              <a:rPr lang="en-US" sz="26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 </a:t>
            </a:r>
            <a:r>
              <a:rPr lang="en-US" sz="2600" b="0" i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Lord</a:t>
            </a:r>
            <a:r>
              <a:rPr lang="en-US" sz="2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would speak to Moses face to face, as one speaks to a friend. Then Moses would return to the camp, but his young aide Joshua son of Nun did not leave the tent.</a:t>
            </a:r>
          </a:p>
          <a:p>
            <a:pPr algn="l"/>
            <a:endParaRPr lang="en-US" sz="26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endParaRPr lang="en-US" sz="26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endParaRPr lang="en-US" sz="2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One who reverences Him.</a:t>
            </a:r>
          </a:p>
          <a:p>
            <a:pPr algn="l"/>
            <a:r>
              <a:rPr lang="en-US" sz="2600" b="1" i="0" dirty="0">
                <a:solidFill>
                  <a:srgbClr val="F69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Psalm 25:14 (ESV)</a:t>
            </a:r>
          </a:p>
          <a:p>
            <a:pPr algn="l"/>
            <a:r>
              <a:rPr lang="en-US" sz="26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6D734"/>
                </a:highlight>
                <a:latin typeface="Bahnschrift" panose="020B0502040204020203" pitchFamily="34" charset="0"/>
              </a:rPr>
              <a:t>14</a:t>
            </a:r>
            <a:r>
              <a:rPr lang="en-US" sz="26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friendship of the </a:t>
            </a:r>
            <a:r>
              <a:rPr lang="en-US" sz="2600" b="0" i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Lord</a:t>
            </a:r>
            <a:r>
              <a:rPr lang="en-US" sz="2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is for those who fear him, and he makes known to them his covenant.</a:t>
            </a:r>
          </a:p>
          <a:p>
            <a:pPr algn="l"/>
            <a:endParaRPr lang="en-US" sz="2800" dirty="0">
              <a:solidFill>
                <a:srgbClr val="000000"/>
              </a:solidFill>
              <a:latin typeface="system-ui"/>
            </a:endParaRPr>
          </a:p>
          <a:p>
            <a:pPr algn="l"/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40828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F19C7-A729-492B-8603-0651B356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1" y="201614"/>
            <a:ext cx="10667999" cy="646332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a friend of God?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2B839A9-BE4F-40C7-ABA3-682B626FF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177" y="847946"/>
            <a:ext cx="10915645" cy="3971925"/>
          </a:xfrm>
        </p:spPr>
        <p:txBody>
          <a:bodyPr>
            <a:noAutofit/>
          </a:bodyPr>
          <a:lstStyle/>
          <a:p>
            <a:pPr algn="l"/>
            <a:r>
              <a:rPr lang="en-US" sz="2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One who obeys the commands of the Lord.</a:t>
            </a:r>
            <a:endParaRPr lang="en-US" sz="2600" b="1" i="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John 15:14 (ESV)</a:t>
            </a:r>
          </a:p>
          <a:p>
            <a:pPr algn="l"/>
            <a:r>
              <a:rPr lang="en-US" sz="26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6D734"/>
                </a:highlight>
                <a:latin typeface="Bahnschrift" panose="020B0502040204020203" pitchFamily="34" charset="0"/>
              </a:rPr>
              <a:t>14</a:t>
            </a:r>
            <a:r>
              <a:rPr lang="en-US" sz="26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You are my friends if you do what I command you.</a:t>
            </a:r>
          </a:p>
          <a:p>
            <a:pPr algn="l"/>
            <a:endParaRPr lang="en-US" sz="2600" b="1" i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endParaRPr lang="en-US" sz="2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One whom Christ has laid His life down, for.</a:t>
            </a:r>
          </a:p>
          <a:p>
            <a:pPr algn="l"/>
            <a:r>
              <a:rPr lang="en-US" sz="2600" b="1" i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John 15:13 (ESV)</a:t>
            </a:r>
          </a:p>
          <a:p>
            <a:pPr algn="l"/>
            <a:r>
              <a:rPr lang="en-US" sz="26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6D734"/>
                </a:highlight>
                <a:latin typeface="Bahnschrift" panose="020B0502040204020203" pitchFamily="34" charset="0"/>
              </a:rPr>
              <a:t>13</a:t>
            </a:r>
            <a:r>
              <a:rPr lang="en-US" sz="26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Greater love has no one than this, that someone lay down his life for his friends.</a:t>
            </a:r>
          </a:p>
          <a:p>
            <a:pPr algn="l"/>
            <a:endParaRPr lang="en-US" sz="26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endParaRPr lang="en-US" sz="2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One whom Christ reveals mysteries to.</a:t>
            </a:r>
          </a:p>
          <a:p>
            <a:pPr algn="l"/>
            <a:r>
              <a:rPr lang="en-US" sz="2600" b="1" i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John 15:15 (ESV)</a:t>
            </a:r>
          </a:p>
          <a:p>
            <a:pPr algn="l"/>
            <a:r>
              <a:rPr lang="en-US" sz="26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6D734"/>
                </a:highlight>
                <a:latin typeface="Bahnschrift" panose="020B0502040204020203" pitchFamily="34" charset="0"/>
              </a:rPr>
              <a:t>15</a:t>
            </a:r>
            <a:r>
              <a:rPr lang="en-US" sz="26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No longer do I call you servants, for the servant does not know what his master is doing; but I have called you friends, for all that I have heard from my Father I have made known to you.</a:t>
            </a:r>
          </a:p>
          <a:p>
            <a:pPr algn="l"/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9505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F19C7-A729-492B-8603-0651B356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0" y="2333625"/>
            <a:ext cx="6991345" cy="19240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18:20-33 (NIV)</a:t>
            </a:r>
          </a:p>
        </p:txBody>
      </p:sp>
    </p:spTree>
    <p:extLst>
      <p:ext uri="{BB962C8B-B14F-4D97-AF65-F5344CB8AC3E}">
        <p14:creationId xmlns:p14="http://schemas.microsoft.com/office/powerpoint/2010/main" val="28764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F19C7-A729-492B-8603-0651B356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7900" y="2333625"/>
            <a:ext cx="6991345" cy="19240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18:20-33 (NIV)</a:t>
            </a:r>
          </a:p>
        </p:txBody>
      </p:sp>
    </p:spTree>
    <p:extLst>
      <p:ext uri="{BB962C8B-B14F-4D97-AF65-F5344CB8AC3E}">
        <p14:creationId xmlns:p14="http://schemas.microsoft.com/office/powerpoint/2010/main" val="29139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A7E8EA-FF4D-4A68-97F9-3EBE97F7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275" y="2962276"/>
            <a:ext cx="8007956" cy="1329532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3"/>
                </a:solidFill>
                <a:latin typeface="Baguet Script" panose="00000500000000000000" pitchFamily="2" charset="0"/>
              </a:rPr>
              <a:t>                   </a:t>
            </a:r>
            <a:r>
              <a:rPr lang="en-US" sz="6000" dirty="0">
                <a:solidFill>
                  <a:srgbClr val="FF0000"/>
                </a:solidFill>
                <a:latin typeface="Baguet Script" panose="00000500000000000000" pitchFamily="2" charset="0"/>
              </a:rPr>
              <a:t>Intercession</a:t>
            </a:r>
            <a:br>
              <a:rPr lang="en-US" sz="6000" dirty="0">
                <a:solidFill>
                  <a:srgbClr val="FF0000"/>
                </a:solidFill>
                <a:latin typeface="Baguet Script" panose="00000500000000000000" pitchFamily="2" charset="0"/>
              </a:rPr>
            </a:br>
            <a:br>
              <a:rPr lang="en-US" sz="6000" dirty="0">
                <a:solidFill>
                  <a:schemeClr val="accent3"/>
                </a:solidFill>
                <a:latin typeface="Baguet Script" panose="00000500000000000000" pitchFamily="2" charset="0"/>
              </a:rPr>
            </a:br>
            <a:r>
              <a:rPr lang="en-US" sz="6000" dirty="0">
                <a:solidFill>
                  <a:schemeClr val="accent3"/>
                </a:solidFill>
                <a:latin typeface="Baguet Script" panose="00000500000000000000" pitchFamily="2" charset="0"/>
              </a:rPr>
              <a:t>A  Kingdom Advancement   Prayer</a:t>
            </a:r>
            <a:endParaRPr lang="en-US" sz="6000" dirty="0">
              <a:solidFill>
                <a:schemeClr val="accent5"/>
              </a:solidFill>
              <a:latin typeface="Baguet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25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F19C7-A729-492B-8603-0651B356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3260"/>
            <a:ext cx="10667999" cy="646332"/>
          </a:xfrm>
        </p:spPr>
        <p:txBody>
          <a:bodyPr/>
          <a:lstStyle/>
          <a:p>
            <a:r>
              <a:rPr lang="en-US" dirty="0"/>
              <a:t>Emphasis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2B839A9-BE4F-40C7-ABA3-682B626FF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362296"/>
            <a:ext cx="11239500" cy="111164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</a:rPr>
              <a:t>(A)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6D734"/>
                </a:highlight>
              </a:rPr>
              <a:t>(B)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E4387"/>
                </a:highlight>
              </a:rPr>
              <a:t>(C)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2F173A-EB14-455B-AFB7-E65F641ACE57}"/>
              </a:ext>
            </a:extLst>
          </p:cNvPr>
          <p:cNvSpPr/>
          <p:nvPr/>
        </p:nvSpPr>
        <p:spPr>
          <a:xfrm>
            <a:off x="121962" y="2066820"/>
            <a:ext cx="3283226" cy="25719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God the Father,</a:t>
            </a:r>
          </a:p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Abraham’s Friend</a:t>
            </a:r>
          </a:p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(has </a:t>
            </a:r>
            <a:r>
              <a:rPr lang="en-US" sz="2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what Abraham needs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1E8D3-09E4-44DF-9FED-B535FE5436E3}"/>
              </a:ext>
            </a:extLst>
          </p:cNvPr>
          <p:cNvSpPr/>
          <p:nvPr/>
        </p:nvSpPr>
        <p:spPr>
          <a:xfrm>
            <a:off x="8572500" y="2066820"/>
            <a:ext cx="3429000" cy="3237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righteous people in Sodom and Gomorrah are possible friends of Abraham</a:t>
            </a:r>
          </a:p>
          <a:p>
            <a:pPr algn="ctr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(in 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dire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need)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BF1FC2-58F2-4D4A-87A0-B4F571315A82}"/>
              </a:ext>
            </a:extLst>
          </p:cNvPr>
          <p:cNvSpPr/>
          <p:nvPr/>
        </p:nvSpPr>
        <p:spPr>
          <a:xfrm>
            <a:off x="4154556" y="3016648"/>
            <a:ext cx="3882887" cy="38413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Abraham</a:t>
            </a:r>
          </a:p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(does not have what the righteous people in Sodom and Gomorrah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E4387"/>
                </a:highlight>
                <a:latin typeface="Bahnschrift" panose="020B0502040204020203" pitchFamily="34" charset="0"/>
              </a:rPr>
              <a:t>(c)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need), yet, He knows someone who has it.</a:t>
            </a:r>
          </a:p>
        </p:txBody>
      </p:sp>
    </p:spTree>
    <p:extLst>
      <p:ext uri="{BB962C8B-B14F-4D97-AF65-F5344CB8AC3E}">
        <p14:creationId xmlns:p14="http://schemas.microsoft.com/office/powerpoint/2010/main" val="277922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A7E8EA-FF4D-4A68-97F9-3EBE97F7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5275" y="2962276"/>
            <a:ext cx="6696075" cy="1329532"/>
          </a:xfrm>
        </p:spPr>
        <p:txBody>
          <a:bodyPr>
            <a:noAutofit/>
          </a:bodyPr>
          <a:lstStyle/>
          <a:p>
            <a:pPr algn="l"/>
            <a:r>
              <a:rPr lang="en-US" sz="2600" dirty="0">
                <a:solidFill>
                  <a:schemeClr val="accent3"/>
                </a:solidFill>
                <a:latin typeface="Bahnschrift" panose="020B0502040204020203" pitchFamily="34" charset="0"/>
              </a:rPr>
              <a:t>- The Lord confided in Abraham, </a:t>
            </a:r>
            <a:r>
              <a:rPr lang="en-US" sz="2600" u="sng" dirty="0">
                <a:solidFill>
                  <a:schemeClr val="accent3"/>
                </a:solidFill>
                <a:latin typeface="Bahnschrift" panose="020B0502040204020203" pitchFamily="34" charset="0"/>
              </a:rPr>
              <a:t>His friend and servant</a:t>
            </a:r>
            <a:r>
              <a:rPr lang="en-US" sz="2600" dirty="0">
                <a:solidFill>
                  <a:schemeClr val="accent3"/>
                </a:solidFill>
                <a:latin typeface="Bahnschrift" panose="020B0502040204020203" pitchFamily="34" charset="0"/>
              </a:rPr>
              <a:t> what He intended to do in Sodom and Gomorrah.</a:t>
            </a:r>
            <a:br>
              <a:rPr lang="en-US" sz="2600" dirty="0">
                <a:solidFill>
                  <a:schemeClr val="accent3"/>
                </a:solidFill>
                <a:latin typeface="Bahnschrift" panose="020B0502040204020203" pitchFamily="34" charset="0"/>
              </a:rPr>
            </a:br>
            <a:br>
              <a:rPr lang="en-US" sz="2600" dirty="0">
                <a:solidFill>
                  <a:schemeClr val="accent3"/>
                </a:solidFill>
                <a:latin typeface="Bahnschrift" panose="020B0502040204020203" pitchFamily="34" charset="0"/>
              </a:rPr>
            </a:br>
            <a:br>
              <a:rPr lang="en-US" sz="2600" dirty="0">
                <a:solidFill>
                  <a:schemeClr val="accent3"/>
                </a:solidFill>
                <a:latin typeface="Bahnschrift" panose="020B0502040204020203" pitchFamily="34" charset="0"/>
              </a:rPr>
            </a:br>
            <a:r>
              <a:rPr lang="en-US" sz="2600" dirty="0">
                <a:solidFill>
                  <a:schemeClr val="accent3"/>
                </a:solidFill>
                <a:latin typeface="Bahnschrift" panose="020B0502040204020203" pitchFamily="34" charset="0"/>
              </a:rPr>
              <a:t>- Abraham leveraged His friendship with God by interceding for Sodom and Gomorrah because of the righteous people in Sodom and Gomorrah.</a:t>
            </a:r>
            <a:br>
              <a:rPr lang="en-US" sz="2600" dirty="0">
                <a:solidFill>
                  <a:schemeClr val="accent3"/>
                </a:solidFill>
                <a:latin typeface="Bahnschrift" panose="020B0502040204020203" pitchFamily="34" charset="0"/>
              </a:rPr>
            </a:br>
            <a:br>
              <a:rPr lang="en-US" sz="2600" dirty="0">
                <a:solidFill>
                  <a:schemeClr val="accent3"/>
                </a:solidFill>
                <a:latin typeface="Bahnschrift" panose="020B0502040204020203" pitchFamily="34" charset="0"/>
              </a:rPr>
            </a:br>
            <a:br>
              <a:rPr lang="en-US" sz="2600" dirty="0">
                <a:solidFill>
                  <a:schemeClr val="accent3"/>
                </a:solidFill>
                <a:latin typeface="Bahnschrift" panose="020B0502040204020203" pitchFamily="34" charset="0"/>
              </a:rPr>
            </a:br>
            <a:endParaRPr lang="en-US" sz="2600" dirty="0">
              <a:solidFill>
                <a:schemeClr val="accent5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76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168276"/>
            <a:ext cx="10417629" cy="63997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3"/>
                </a:solidFill>
              </a:rPr>
              <a:t>Luke 11:1-4 (NIV)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90A16C-1235-4DE1-9AE7-2F7599C83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776" y="1219199"/>
            <a:ext cx="11249024" cy="461010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600" b="1" i="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Jesus’ Teaching on Prayer</a:t>
            </a:r>
          </a:p>
          <a:p>
            <a:pPr algn="l"/>
            <a:endParaRPr lang="en-US" sz="2600" b="1" i="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endParaRPr lang="en-US" sz="26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1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One day Jesus was praying in a certain place. When he finished, one of his disciples said to him, “Lord, teach us to pray, just as John taught his disciples.”</a:t>
            </a:r>
          </a:p>
          <a:p>
            <a:pPr algn="l"/>
            <a:endParaRPr lang="en-US" sz="2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2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He said to them, </a:t>
            </a:r>
            <a:r>
              <a:rPr lang="en-US" sz="2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“When you pray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, say: “‘Father,</a:t>
            </a:r>
            <a:r>
              <a:rPr lang="en-US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hallowed be your name, your kingdom come.</a:t>
            </a:r>
          </a:p>
          <a:p>
            <a:pPr algn="l"/>
            <a:b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3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Give us each day our daily bread.</a:t>
            </a:r>
          </a:p>
          <a:p>
            <a:pPr algn="l"/>
            <a:b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4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Forgive us our sins,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for we also forgive everyone who sins against us.</a:t>
            </a:r>
            <a:r>
              <a:rPr lang="en-US" sz="2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 lead us not into temptation.’”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But deliver us from the evil one 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(NKJV).</a:t>
            </a:r>
            <a:endParaRPr lang="en-US" sz="2600" b="0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416978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158751"/>
            <a:ext cx="10417629" cy="63997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3"/>
                </a:solidFill>
              </a:rPr>
              <a:t>Luke 11:5-8 (NIV)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90A16C-1235-4DE1-9AE7-2F7599C83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0551" y="693955"/>
            <a:ext cx="10808154" cy="4410075"/>
          </a:xfrm>
        </p:spPr>
        <p:txBody>
          <a:bodyPr>
            <a:noAutofit/>
          </a:bodyPr>
          <a:lstStyle/>
          <a:p>
            <a:pPr algn="l"/>
            <a:r>
              <a:rPr lang="en-US" sz="2600" b="1" i="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Jesus’ Teaching on Prayer</a:t>
            </a:r>
          </a:p>
          <a:p>
            <a:pPr algn="l"/>
            <a:endParaRPr lang="en-US" sz="2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5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Then Jesus said to them, “Suppose you have </a:t>
            </a:r>
            <a:r>
              <a:rPr lang="en-US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a friend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, and you go to him at midnight and say, </a:t>
            </a:r>
            <a:r>
              <a:rPr lang="en-US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‘Friend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, lend me three loaves of bread; </a:t>
            </a:r>
          </a:p>
          <a:p>
            <a:pPr algn="l"/>
            <a:endParaRPr lang="en-US" sz="2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6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a friend</a:t>
            </a:r>
            <a:r>
              <a:rPr lang="en-US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of mine on a journey has come to me, and I have no food to offer him.’</a:t>
            </a:r>
          </a:p>
          <a:p>
            <a:pPr algn="l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69000"/>
              </a:highligh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7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And suppose the one inside answers, ‘Don’t bother me. The door is already locked, and my children and I are in bed. I can’t get up and give you anything.’ </a:t>
            </a:r>
          </a:p>
          <a:p>
            <a:pPr algn="l"/>
            <a:endParaRPr lang="en-US" sz="2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8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 tell you, even though he will not get up and give you the bread because of </a:t>
            </a:r>
            <a:r>
              <a:rPr lang="en-US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friendship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, yet because of your shameless audacity he will surely get up and give you as much as you need.</a:t>
            </a:r>
          </a:p>
        </p:txBody>
      </p:sp>
    </p:spTree>
    <p:extLst>
      <p:ext uri="{BB962C8B-B14F-4D97-AF65-F5344CB8AC3E}">
        <p14:creationId xmlns:p14="http://schemas.microsoft.com/office/powerpoint/2010/main" val="7994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168276"/>
            <a:ext cx="10417629" cy="63997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3"/>
                </a:solidFill>
              </a:rPr>
              <a:t>Luke 18:1-4 (NKJV)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90A16C-1235-4DE1-9AE7-2F7599C83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776" y="1219199"/>
            <a:ext cx="11249024" cy="4610101"/>
          </a:xfrm>
        </p:spPr>
        <p:txBody>
          <a:bodyPr>
            <a:normAutofit/>
          </a:bodyPr>
          <a:lstStyle/>
          <a:p>
            <a:pPr algn="l"/>
            <a:r>
              <a:rPr lang="en-US" sz="26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Parable of the Persistent Widow</a:t>
            </a:r>
          </a:p>
          <a:p>
            <a:pPr algn="l"/>
            <a:endParaRPr lang="en-US" sz="26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  <a:latin typeface="Bahnschrift" panose="020B0502040204020203" pitchFamily="34" charset="0"/>
              </a:rPr>
              <a:t>1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  <a:latin typeface="Bahnschrift" panose="020B0502040204020203" pitchFamily="34" charset="0"/>
              </a:rPr>
              <a:t> 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Then He spoke a parable to them, that </a:t>
            </a:r>
            <a:r>
              <a:rPr lang="en-US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men always ought to pray 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 not lose heart, </a:t>
            </a:r>
          </a:p>
          <a:p>
            <a:pPr algn="l"/>
            <a:endParaRPr lang="en-US" sz="2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  <a:latin typeface="Bahnschrift" panose="020B0502040204020203" pitchFamily="34" charset="0"/>
              </a:rPr>
              <a:t>2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saying: “There was in a certain city a judge who did not fear God nor regard man. </a:t>
            </a:r>
          </a:p>
          <a:p>
            <a:pPr algn="l"/>
            <a:endParaRPr lang="en-US" sz="2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  <a:latin typeface="Bahnschrift" panose="020B0502040204020203" pitchFamily="34" charset="0"/>
              </a:rPr>
              <a:t>3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Now there was a widow in that city; and she came to him, saying, ‘Get justice for me from my adversary.’ </a:t>
            </a:r>
          </a:p>
          <a:p>
            <a:pPr algn="l"/>
            <a:endParaRPr lang="en-US" sz="2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  <a:latin typeface="Bahnschrift" panose="020B0502040204020203" pitchFamily="34" charset="0"/>
              </a:rPr>
              <a:t>4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 he would not for a while; but afterward he said within himself, ‘Though I do not fear God nor regard man,</a:t>
            </a:r>
          </a:p>
        </p:txBody>
      </p:sp>
    </p:spTree>
    <p:extLst>
      <p:ext uri="{BB962C8B-B14F-4D97-AF65-F5344CB8AC3E}">
        <p14:creationId xmlns:p14="http://schemas.microsoft.com/office/powerpoint/2010/main" val="29709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A302849-2A9A-47A4-A0EB-5A3FA8BE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5" y="354011"/>
            <a:ext cx="6477000" cy="1189038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12:1-4 (NIV)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543049"/>
            <a:ext cx="7019925" cy="49609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600" b="1" i="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Call of Abram</a:t>
            </a: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1</a:t>
            </a:r>
            <a:r>
              <a:rPr lang="en-US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 </a:t>
            </a:r>
            <a:r>
              <a:rPr lang="en-US" sz="2600" b="0" i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Lord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had said to Abram, “Go from your country, your people and your father’s household to the land </a:t>
            </a:r>
            <a:r>
              <a:rPr lang="en-US" sz="260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 will</a:t>
            </a:r>
            <a:r>
              <a:rPr lang="en-US" sz="2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show you.</a:t>
            </a:r>
          </a:p>
          <a:p>
            <a:pPr algn="l"/>
            <a:endParaRPr lang="en-US" sz="2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2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“I will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make you into a great nation,</a:t>
            </a:r>
            <a:r>
              <a:rPr lang="en-US" sz="2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 </a:t>
            </a:r>
            <a:r>
              <a:rPr lang="en-US" sz="260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 will 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bless you; </a:t>
            </a:r>
            <a:r>
              <a:rPr lang="en-US" sz="2600" b="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 will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make your name great,</a:t>
            </a:r>
            <a:r>
              <a:rPr lang="en-US" sz="2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 you will be a blessing.</a:t>
            </a:r>
          </a:p>
          <a:p>
            <a:pPr algn="l"/>
            <a:b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3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 will</a:t>
            </a:r>
            <a:r>
              <a:rPr lang="en-US" sz="2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bless those who bless you,</a:t>
            </a:r>
            <a:r>
              <a:rPr lang="en-US" sz="2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 whoever curses you </a:t>
            </a:r>
            <a:r>
              <a:rPr lang="en-US" sz="260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 will</a:t>
            </a:r>
            <a:r>
              <a:rPr lang="en-US" sz="26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curse; and all peoples on earth.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8FBE6B-DC67-4E64-80F4-CADE978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168276"/>
            <a:ext cx="10417629" cy="63997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3"/>
                </a:solidFill>
              </a:rPr>
              <a:t>Luke 18:5-8 (NKJV)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90A16C-1235-4DE1-9AE7-2F7599C83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776" y="1219199"/>
            <a:ext cx="11249024" cy="4610101"/>
          </a:xfrm>
        </p:spPr>
        <p:txBody>
          <a:bodyPr>
            <a:normAutofit/>
          </a:bodyPr>
          <a:lstStyle/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  <a:latin typeface="Bahnschrift" panose="020B0502040204020203" pitchFamily="34" charset="0"/>
              </a:rPr>
              <a:t>5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yet because this widow troubles me I will avenge her, lest by her continual coming she weary me.’ ”</a:t>
            </a:r>
          </a:p>
          <a:p>
            <a:pPr algn="l"/>
            <a:endParaRPr lang="en-US" sz="2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  <a:latin typeface="Bahnschrift" panose="020B0502040204020203" pitchFamily="34" charset="0"/>
              </a:rPr>
              <a:t>6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Then the Lord said, “Hear what the unjust judge said. </a:t>
            </a:r>
          </a:p>
          <a:p>
            <a:pPr algn="l"/>
            <a:endParaRPr lang="en-US" sz="2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  <a:latin typeface="Bahnschrift" panose="020B0502040204020203" pitchFamily="34" charset="0"/>
              </a:rPr>
              <a:t>7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 shall God not avenge His own elect who cry out day and night to Him, though He bears long with them?</a:t>
            </a:r>
          </a:p>
          <a:p>
            <a:pPr algn="l"/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80"/>
                </a:highlight>
                <a:latin typeface="Bahnschrift" panose="020B0502040204020203" pitchFamily="34" charset="0"/>
              </a:rPr>
              <a:t>8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 tell you that He will avenge them speedily. Nevertheless, when the Son of Man comes, will He really find faith on the earth?”</a:t>
            </a: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7870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67225" y="1314450"/>
            <a:ext cx="7260534" cy="48196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Jesus Christ was teaching his disciples that when it comes to prayer, there are many ways that we can relate with God.</a:t>
            </a:r>
          </a:p>
          <a:p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marL="342900" indent="-342900">
              <a:buAutoNum type="arabicParenBoth"/>
            </a:pPr>
            <a:r>
              <a:rPr lang="en-US" sz="2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Father (Luke 11:1-4)</a:t>
            </a:r>
          </a:p>
          <a:p>
            <a:pPr marL="342900" indent="-342900">
              <a:buAutoNum type="arabicParenBoth"/>
            </a:pPr>
            <a:r>
              <a:rPr lang="en-US" sz="2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Friend (Luke 11:5-8)</a:t>
            </a:r>
          </a:p>
          <a:p>
            <a:pPr marL="342900" indent="-342900">
              <a:buAutoNum type="arabicParenBoth"/>
            </a:pPr>
            <a:r>
              <a:rPr lang="en-US" sz="2600" dirty="0">
                <a:solidFill>
                  <a:srgbClr val="FE43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Judge (Luke 18:1-8)</a:t>
            </a:r>
          </a:p>
        </p:txBody>
      </p:sp>
    </p:spTree>
    <p:extLst>
      <p:ext uri="{BB962C8B-B14F-4D97-AF65-F5344CB8AC3E}">
        <p14:creationId xmlns:p14="http://schemas.microsoft.com/office/powerpoint/2010/main" val="18406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Conclusion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6FAB8CFF-71AB-4438-B4E2-0B8A110E9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639425"/>
              </p:ext>
            </p:extLst>
          </p:nvPr>
        </p:nvGraphicFramePr>
        <p:xfrm>
          <a:off x="571499" y="803330"/>
          <a:ext cx="110490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926">
                  <a:extLst>
                    <a:ext uri="{9D8B030D-6E8A-4147-A177-3AD203B41FA5}">
                      <a16:colId xmlns:a16="http://schemas.microsoft.com/office/drawing/2014/main" val="2527658986"/>
                    </a:ext>
                  </a:extLst>
                </a:gridCol>
                <a:gridCol w="3362325">
                  <a:extLst>
                    <a:ext uri="{9D8B030D-6E8A-4147-A177-3AD203B41FA5}">
                      <a16:colId xmlns:a16="http://schemas.microsoft.com/office/drawing/2014/main" val="1686118693"/>
                    </a:ext>
                  </a:extLst>
                </a:gridCol>
                <a:gridCol w="4095749">
                  <a:extLst>
                    <a:ext uri="{9D8B030D-6E8A-4147-A177-3AD203B41FA5}">
                      <a16:colId xmlns:a16="http://schemas.microsoft.com/office/drawing/2014/main" val="7032181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Relationship in Prayer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Scriptural 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418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Father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Luke 11:1-4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Honor through Worship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Kingdom Advancement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Provision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Forgiveness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722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Friend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Luke 11:5-8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Intercession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Kingdom Advancement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443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Judge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Luke 18:1-8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Courts of Heaven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</a:rPr>
                        <a:t>Kingdom Advancement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endParaRPr lang="en-US" sz="2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445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4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081DA-4028-4204-A51C-7F62D45B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279399"/>
            <a:ext cx="9201150" cy="1189038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Baguet Script" panose="00000500000000000000" pitchFamily="2" charset="0"/>
              </a:rPr>
              <a:t>Friendship with God is an Abrahamic Blessing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4EEEA3-F4B0-497C-A8FE-28B334D381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1300" y="4200525"/>
            <a:ext cx="5334000" cy="1189038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Baguet Script" panose="00000500000000000000" pitchFamily="2" charset="0"/>
              </a:rPr>
              <a:t>Are you a friend of God?</a:t>
            </a:r>
          </a:p>
        </p:txBody>
      </p:sp>
    </p:spTree>
    <p:extLst>
      <p:ext uri="{BB962C8B-B14F-4D97-AF65-F5344CB8AC3E}">
        <p14:creationId xmlns:p14="http://schemas.microsoft.com/office/powerpoint/2010/main" val="66866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F19C7-A729-492B-8603-0651B356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73260"/>
            <a:ext cx="10667999" cy="646332"/>
          </a:xfrm>
        </p:spPr>
        <p:txBody>
          <a:bodyPr/>
          <a:lstStyle/>
          <a:p>
            <a:r>
              <a:rPr lang="en-US" dirty="0"/>
              <a:t>Emphasis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2B839A9-BE4F-40C7-ABA3-682B626FF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362296"/>
            <a:ext cx="11239500" cy="1111648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</a:rPr>
              <a:t>(A)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6D734"/>
                </a:highlight>
              </a:rPr>
              <a:t>(B)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E4387"/>
                </a:highlight>
              </a:rPr>
              <a:t>(C)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2F173A-EB14-455B-AFB7-E65F641ACE57}"/>
              </a:ext>
            </a:extLst>
          </p:cNvPr>
          <p:cNvSpPr/>
          <p:nvPr/>
        </p:nvSpPr>
        <p:spPr>
          <a:xfrm>
            <a:off x="121962" y="2066820"/>
            <a:ext cx="3283226" cy="25719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YOUR FRIEND</a:t>
            </a:r>
          </a:p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(has </a:t>
            </a:r>
            <a:r>
              <a:rPr lang="en-US" sz="2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what you need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1E8D3-09E4-44DF-9FED-B535FE5436E3}"/>
              </a:ext>
            </a:extLst>
          </p:cNvPr>
          <p:cNvSpPr/>
          <p:nvPr/>
        </p:nvSpPr>
        <p:spPr>
          <a:xfrm>
            <a:off x="9034670" y="2066820"/>
            <a:ext cx="2738230" cy="3237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YOUR FRIEND</a:t>
            </a:r>
          </a:p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(in 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dire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need)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BF1FC2-58F2-4D4A-87A0-B4F571315A82}"/>
              </a:ext>
            </a:extLst>
          </p:cNvPr>
          <p:cNvSpPr/>
          <p:nvPr/>
        </p:nvSpPr>
        <p:spPr>
          <a:xfrm>
            <a:off x="4154556" y="3016648"/>
            <a:ext cx="3882887" cy="38413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YOU</a:t>
            </a:r>
          </a:p>
          <a:p>
            <a:pPr algn="ctr"/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(do not have what your friend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E4387"/>
                </a:highlight>
                <a:latin typeface="Bahnschrift" panose="020B0502040204020203" pitchFamily="34" charset="0"/>
              </a:rPr>
              <a:t>(c)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needs), yet, you know someone who has it.</a:t>
            </a:r>
          </a:p>
        </p:txBody>
      </p:sp>
    </p:spTree>
    <p:extLst>
      <p:ext uri="{BB962C8B-B14F-4D97-AF65-F5344CB8AC3E}">
        <p14:creationId xmlns:p14="http://schemas.microsoft.com/office/powerpoint/2010/main" val="267079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6839344-185E-41C8-994C-A1BD976E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557" y="801757"/>
            <a:ext cx="6477000" cy="1189038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As part of the Abrahamic Blessing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BBDC7-B590-43B7-BBD0-3A247210E1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225" y="2095500"/>
            <a:ext cx="8020049" cy="4333875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</a:pPr>
            <a:r>
              <a:rPr lang="en-US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We can leverage our friendship with God, intercede “as” others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and be guaranteed to see results.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Luke 11:8 (NIV)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28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Bahnschrift" panose="020B0502040204020203" pitchFamily="34" charset="0"/>
              </a:rPr>
              <a:t>8</a:t>
            </a:r>
            <a:r>
              <a:rPr lang="en-US" sz="2800" b="1" i="0" baseline="30000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I tell you, even though he will not get up and give you the bread because of friendship, yet because of your shameless audacity he will surely get up and </a:t>
            </a:r>
            <a:r>
              <a:rPr lang="en-US" sz="2800" i="0" u="sng" dirty="0"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give you as much as you need.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3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</a:t>
            </a:r>
            <a:r>
              <a:rPr lang="en-US" dirty="0">
                <a:solidFill>
                  <a:schemeClr val="accent3"/>
                </a:solidFill>
              </a:rPr>
              <a:t>&amp;</a:t>
            </a:r>
            <a:r>
              <a:rPr lang="en-US" dirty="0"/>
              <a:t> answers</a:t>
            </a:r>
          </a:p>
        </p:txBody>
      </p:sp>
    </p:spTree>
    <p:extLst>
      <p:ext uri="{BB962C8B-B14F-4D97-AF65-F5344CB8AC3E}">
        <p14:creationId xmlns:p14="http://schemas.microsoft.com/office/powerpoint/2010/main" val="244378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A302849-2A9A-47A4-A0EB-5A3FA8BE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5" y="401636"/>
            <a:ext cx="6477000" cy="1189038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13:14-17 (NIV)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6725" y="1447800"/>
            <a:ext cx="7753350" cy="54102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/>
            <a:r>
              <a:rPr lang="en-US" sz="2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Abram and Lot Separate</a:t>
            </a: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14</a:t>
            </a:r>
            <a:r>
              <a:rPr lang="en-US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The </a:t>
            </a:r>
            <a:r>
              <a:rPr lang="en-US" sz="2800" b="0" i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Lord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 said to Abram after Lot had parted from him, “Look around from where you are, to the north and south, to the east and west. </a:t>
            </a:r>
          </a:p>
          <a:p>
            <a:pPr algn="l"/>
            <a:endParaRPr lang="en-US" sz="2800" b="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haroni" panose="02010803020104030203" pitchFamily="2" charset="-79"/>
            </a:endParaRPr>
          </a:p>
          <a:p>
            <a:pPr algn="l"/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  <a:cs typeface="Aharoni" panose="02010803020104030203" pitchFamily="2" charset="-79"/>
              </a:rPr>
              <a:t>15</a:t>
            </a: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All the land that you see </a:t>
            </a:r>
            <a:r>
              <a:rPr lang="en-US" sz="280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I will</a:t>
            </a:r>
            <a:r>
              <a:rPr lang="en-US" sz="28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give to you and your offspring forever. </a:t>
            </a:r>
          </a:p>
          <a:p>
            <a:pPr algn="l"/>
            <a:endParaRPr lang="en-US" sz="2800" b="1" i="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haroni" panose="02010803020104030203" pitchFamily="2" charset="-79"/>
            </a:endParaRPr>
          </a:p>
          <a:p>
            <a:pPr algn="l"/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  <a:cs typeface="Aharoni" panose="02010803020104030203" pitchFamily="2" charset="-79"/>
              </a:rPr>
              <a:t>16</a:t>
            </a: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 </a:t>
            </a:r>
            <a:r>
              <a:rPr lang="en-US" sz="2800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I will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 make your offspring like the dust of the earth, so that if anyone could count the dust, then your offspring could be counted. </a:t>
            </a:r>
          </a:p>
          <a:p>
            <a:pPr algn="l"/>
            <a:endParaRPr lang="en-US" sz="2800" b="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haroni" panose="02010803020104030203" pitchFamily="2" charset="-79"/>
            </a:endParaRPr>
          </a:p>
          <a:p>
            <a:pPr algn="l"/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  <a:cs typeface="Aharoni" panose="02010803020104030203" pitchFamily="2" charset="-79"/>
              </a:rPr>
              <a:t>17</a:t>
            </a:r>
            <a:r>
              <a:rPr lang="en-US" sz="28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 </a:t>
            </a:r>
            <a:r>
              <a:rPr lang="en-US" sz="28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Go, walk through the length and breadth of the land, for I am giving it to you.”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1196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1" y="2736830"/>
            <a:ext cx="6638924" cy="1534757"/>
          </a:xfrm>
        </p:spPr>
        <p:txBody>
          <a:bodyPr/>
          <a:lstStyle/>
          <a:p>
            <a:r>
              <a:rPr lang="en-US" sz="4000" b="1" i="0" dirty="0">
                <a:solidFill>
                  <a:srgbClr val="D6D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Read entire Chapter 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6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1" y="670179"/>
            <a:ext cx="9141397" cy="61555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The Blessing of Abraham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2451" y="1793855"/>
            <a:ext cx="10915650" cy="1534757"/>
          </a:xfrm>
        </p:spPr>
        <p:txBody>
          <a:bodyPr/>
          <a:lstStyle/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17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After Abram returned from defeating </a:t>
            </a:r>
            <a:r>
              <a:rPr lang="en-US" sz="26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Kedorlaomer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and the kings allied with him, the king of Sodom came out to meet him in the Valley of </a:t>
            </a:r>
            <a:r>
              <a:rPr lang="en-US" sz="26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Shaveh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(that is, the King’s Valley).</a:t>
            </a:r>
          </a:p>
          <a:p>
            <a:pPr algn="l"/>
            <a:endParaRPr lang="en-US" sz="2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18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Then Melchizedek king of Salem brought out bread and wine. He was priest of God Most High, </a:t>
            </a:r>
          </a:p>
          <a:p>
            <a:pPr algn="l"/>
            <a:endParaRPr lang="en-US" sz="2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19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 he </a:t>
            </a:r>
            <a:r>
              <a:rPr lang="en-US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blessed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Abram, saying, “</a:t>
            </a:r>
            <a:r>
              <a:rPr lang="en-US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Blessed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be Abram by God Most High,</a:t>
            </a:r>
            <a:b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Creator of heaven and earth.</a:t>
            </a:r>
            <a:b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</a:br>
            <a:endParaRPr lang="en-US" sz="2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20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 praise be to God Most High,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who delivered your enemies into your hand.” Then Abram gave him a tenth of everything.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5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1" y="670179"/>
            <a:ext cx="9141397" cy="615553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The Blessing of Abraham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976" y="1650980"/>
            <a:ext cx="10915650" cy="1534757"/>
          </a:xfrm>
        </p:spPr>
        <p:txBody>
          <a:bodyPr/>
          <a:lstStyle/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21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king of Sodom said to Abram, “Give me the people and keep the goods for yourself.”</a:t>
            </a:r>
          </a:p>
          <a:p>
            <a:pPr algn="l"/>
            <a:endParaRPr lang="en-US" sz="2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22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But Abram said to the king of Sodom, “With raised hand I have sworn an oath to the </a:t>
            </a:r>
            <a:r>
              <a:rPr lang="en-US" sz="2600" b="0" i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Lord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, God Most High, Creator of heaven and earth, </a:t>
            </a:r>
          </a:p>
          <a:p>
            <a:pPr algn="l"/>
            <a:endParaRPr lang="en-US" sz="2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23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that I will accept nothing belonging to you, not even a thread or the strap of a sandal, so that you will never be able to say, ‘I made Abram rich.’ </a:t>
            </a:r>
          </a:p>
          <a:p>
            <a:pPr algn="l"/>
            <a:endParaRPr lang="en-US" sz="2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24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 will accept nothing but what my men have eaten and the share that belongs to the men who went with me—to Aner, Eshkol and </a:t>
            </a:r>
            <a:r>
              <a:rPr lang="en-US" sz="2600" b="0" i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Mamre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. Let them have their share.”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34254B-4837-4E59-8D24-19908000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423" y="1276351"/>
            <a:ext cx="6955735" cy="3476624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(1) Friendship with God is an </a:t>
            </a:r>
            <a:b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</a:b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Abrahamic Blessing.</a:t>
            </a:r>
          </a:p>
        </p:txBody>
      </p:sp>
    </p:spTree>
    <p:extLst>
      <p:ext uri="{BB962C8B-B14F-4D97-AF65-F5344CB8AC3E}">
        <p14:creationId xmlns:p14="http://schemas.microsoft.com/office/powerpoint/2010/main" val="13200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F19C7-A729-492B-8603-0651B356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1" y="201614"/>
            <a:ext cx="10667999" cy="646332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18:16-19 (NIV)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2B839A9-BE4F-40C7-ABA3-682B626FF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074" y="847946"/>
            <a:ext cx="10915645" cy="3971925"/>
          </a:xfrm>
        </p:spPr>
        <p:txBody>
          <a:bodyPr>
            <a:noAutofit/>
          </a:bodyPr>
          <a:lstStyle/>
          <a:p>
            <a:pPr algn="l"/>
            <a:r>
              <a:rPr lang="en-US" sz="2600" b="1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Abraham Pleads for Sodom</a:t>
            </a:r>
          </a:p>
          <a:p>
            <a:pPr algn="l"/>
            <a:endParaRPr lang="en-US" sz="26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16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When the men got up to leave, they looked down toward Sodom, and Abraham walked along with them to see them on their way.</a:t>
            </a:r>
          </a:p>
          <a:p>
            <a:pPr algn="l"/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</a:p>
          <a:p>
            <a:pPr algn="l"/>
            <a:endParaRPr lang="en-US" sz="2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Bahnschrift" panose="020B0502040204020203" pitchFamily="34" charset="0"/>
              </a:rPr>
              <a:t>17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Then the </a:t>
            </a:r>
            <a:r>
              <a:rPr lang="en-US" sz="2600" b="1" i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Lord</a:t>
            </a:r>
            <a:r>
              <a:rPr lang="en-US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said, “Shall I hide from Abraham what I am about to do? </a:t>
            </a:r>
          </a:p>
          <a:p>
            <a:pPr algn="l"/>
            <a:endParaRPr lang="en-US" sz="2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endParaRPr lang="en-US" sz="2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18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Abraham will surely become a great and powerful nation, and all nations on earth will be blessed through him.</a:t>
            </a:r>
          </a:p>
          <a:p>
            <a:pPr algn="l"/>
            <a:endParaRPr lang="en-US" sz="26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endParaRPr lang="en-US" sz="2600" b="1" i="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19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For I have chosen him, so that he will direct his children and his household after him </a:t>
            </a:r>
            <a:r>
              <a:rPr lang="en-US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to keep the way of the </a:t>
            </a:r>
            <a:r>
              <a:rPr lang="en-US" sz="2600" b="1" i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Lord</a:t>
            </a:r>
            <a:r>
              <a:rPr lang="en-US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by doing what is right and just, so that the </a:t>
            </a:r>
            <a:r>
              <a:rPr lang="en-US" sz="2600" b="1" i="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Lord</a:t>
            </a:r>
            <a:r>
              <a:rPr lang="en-US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will bring about for Abraham what he has promised him.”</a:t>
            </a:r>
          </a:p>
        </p:txBody>
      </p:sp>
    </p:spTree>
    <p:extLst>
      <p:ext uri="{BB962C8B-B14F-4D97-AF65-F5344CB8AC3E}">
        <p14:creationId xmlns:p14="http://schemas.microsoft.com/office/powerpoint/2010/main" val="41905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F19C7-A729-492B-8603-0651B356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1" y="201614"/>
            <a:ext cx="10667999" cy="646332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18:16-19 (AMPC)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2B839A9-BE4F-40C7-ABA3-682B626FF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4824" y="638396"/>
            <a:ext cx="10915645" cy="3971925"/>
          </a:xfrm>
        </p:spPr>
        <p:txBody>
          <a:bodyPr>
            <a:noAutofit/>
          </a:bodyPr>
          <a:lstStyle/>
          <a:p>
            <a:pPr algn="l"/>
            <a:r>
              <a:rPr lang="en-US" sz="2600" b="1" i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Abraham Pleads for Sodom</a:t>
            </a:r>
          </a:p>
          <a:p>
            <a:pPr algn="l"/>
            <a:endParaRPr lang="en-US" sz="26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16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men rose up from there and faced toward Sodom, and Abraham went with them to bring them on the way.</a:t>
            </a:r>
          </a:p>
          <a:p>
            <a:pPr algn="l"/>
            <a:endParaRPr lang="en-US" sz="2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69000"/>
              </a:highligh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Bahnschrift" panose="020B0502040204020203" pitchFamily="34" charset="0"/>
              </a:rPr>
              <a:t>17</a:t>
            </a:r>
            <a:r>
              <a:rPr lang="en-US" sz="26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And the Lord said, Shall I hide from Abraham [My friend and servant] what I am going to do,</a:t>
            </a:r>
          </a:p>
          <a:p>
            <a:pPr algn="l"/>
            <a:endParaRPr lang="en-US" sz="2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18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Since Abraham shall surely become a great and mighty nation, and all the nations of the earth shall be blessed through him </a:t>
            </a:r>
            <a:r>
              <a:rPr lang="en-US" sz="2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shall bless themselves by him?</a:t>
            </a:r>
          </a:p>
          <a:p>
            <a:pPr algn="l"/>
            <a:endParaRPr lang="en-US" sz="2600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69000"/>
                </a:highlight>
                <a:latin typeface="Bahnschrift" panose="020B0502040204020203" pitchFamily="34" charset="0"/>
              </a:rPr>
              <a:t>19</a:t>
            </a:r>
            <a:r>
              <a:rPr lang="en-US" sz="26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For I have known (chosen, acknowledged) him [as My own], so that he may teach </a:t>
            </a:r>
            <a:r>
              <a:rPr lang="en-US" sz="2600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command his children and the sons of his house after him </a:t>
            </a:r>
            <a:r>
              <a:rPr lang="en-US" sz="26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to keep the way of the Lord and to do what is just and righteous</a:t>
            </a:r>
            <a:r>
              <a:rPr lang="en-US" sz="26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, so that the Lord may bring Abraham what He has promised him.</a:t>
            </a:r>
          </a:p>
        </p:txBody>
      </p:sp>
    </p:spTree>
    <p:extLst>
      <p:ext uri="{BB962C8B-B14F-4D97-AF65-F5344CB8AC3E}">
        <p14:creationId xmlns:p14="http://schemas.microsoft.com/office/powerpoint/2010/main" val="14552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Custom 24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264653"/>
      </a:accent1>
      <a:accent2>
        <a:srgbClr val="2A9D8F"/>
      </a:accent2>
      <a:accent3>
        <a:srgbClr val="E9C46A"/>
      </a:accent3>
      <a:accent4>
        <a:srgbClr val="F4A261"/>
      </a:accent4>
      <a:accent5>
        <a:srgbClr val="E76F51"/>
      </a:accent5>
      <a:accent6>
        <a:srgbClr val="FFFFFF"/>
      </a:accent6>
      <a:hlink>
        <a:srgbClr val="FFFFFF"/>
      </a:hlink>
      <a:folHlink>
        <a:srgbClr val="FFFFFF"/>
      </a:folHlink>
    </a:clrScheme>
    <a:fontScheme name="Heritage and History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ck History Month_TM10103076_Win32_LH_v4" id="{5AE25372-5B71-4B3F-A332-C4D84C968E46}" vid="{07F4610E-88B6-4CC8-AAA7-899DFEA9E17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CFAAC47-BD84-465D-B982-7A75BCC08F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A967B1-A0A0-415E-82CC-A85AEE3A6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89EEA4-141F-4066-B57B-E44468FB3D6E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Black History Month presentation</Template>
  <TotalTime>356</TotalTime>
  <Words>1783</Words>
  <Application>Microsoft Office PowerPoint</Application>
  <PresentationFormat>Widescreen</PresentationFormat>
  <Paragraphs>182</Paragraphs>
  <Slides>26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Baguet Script</vt:lpstr>
      <vt:lpstr>Bahnschrift</vt:lpstr>
      <vt:lpstr>Segoe UI</vt:lpstr>
      <vt:lpstr>system-ui</vt:lpstr>
      <vt:lpstr>2_Office Theme</vt:lpstr>
      <vt:lpstr>Introduction  to  Abrahamic Blessings</vt:lpstr>
      <vt:lpstr>Genesis 12:1-4 (NIV)</vt:lpstr>
      <vt:lpstr>Genesis 13:14-17 (NIV)</vt:lpstr>
      <vt:lpstr>PowerPoint Presentation</vt:lpstr>
      <vt:lpstr>The Blessing of Abraham</vt:lpstr>
      <vt:lpstr>The Blessing of Abraham</vt:lpstr>
      <vt:lpstr>(1) Friendship with God is an  Abrahamic Blessing.</vt:lpstr>
      <vt:lpstr>Genesis 18:16-19 (NIV)</vt:lpstr>
      <vt:lpstr>Genesis 18:16-19 (AMPC)</vt:lpstr>
      <vt:lpstr>Who is a friend of God?</vt:lpstr>
      <vt:lpstr>Who is a friend of God?</vt:lpstr>
      <vt:lpstr>Read   Genesis 18:20-33 (NIV)</vt:lpstr>
      <vt:lpstr>Read   Genesis 18:20-33 (NIV)</vt:lpstr>
      <vt:lpstr>                   Intercession  A  Kingdom Advancement   Prayer</vt:lpstr>
      <vt:lpstr>Emphasis</vt:lpstr>
      <vt:lpstr>- The Lord confided in Abraham, His friend and servant what He intended to do in Sodom and Gomorrah.   - Abraham leveraged His friendship with God by interceding for Sodom and Gomorrah because of the righteous people in Sodom and Gomorrah.   </vt:lpstr>
      <vt:lpstr>Luke 11:1-4 (NIV)</vt:lpstr>
      <vt:lpstr>Luke 11:5-8 (NIV)</vt:lpstr>
      <vt:lpstr>Luke 18:1-4 (NKJV)</vt:lpstr>
      <vt:lpstr>Luke 18:5-8 (NKJV)</vt:lpstr>
      <vt:lpstr>PowerPoint Presentation</vt:lpstr>
      <vt:lpstr>Conclusion</vt:lpstr>
      <vt:lpstr>Friendship with God is an Abrahamic Blessing</vt:lpstr>
      <vt:lpstr>Emphasis</vt:lpstr>
      <vt:lpstr>As part of the Abrahamic Blessing</vt:lpstr>
      <vt:lpstr>Questions &amp; answers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Abrahamic Blessings</dc:title>
  <dc:subject/>
  <dc:creator>milestone3000@yahoo.co.uk</dc:creator>
  <cp:keywords/>
  <dc:description/>
  <cp:lastModifiedBy>milestone3000@yahoo.co.uk</cp:lastModifiedBy>
  <cp:revision>14</cp:revision>
  <dcterms:created xsi:type="dcterms:W3CDTF">2022-08-16T01:16:22Z</dcterms:created>
  <dcterms:modified xsi:type="dcterms:W3CDTF">2022-08-17T21:17:09Z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