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notesMasterIdLst>
    <p:notesMasterId r:id="rId22"/>
  </p:notesMasterIdLst>
  <p:sldIdLst>
    <p:sldId id="299" r:id="rId2"/>
    <p:sldId id="298" r:id="rId3"/>
    <p:sldId id="257" r:id="rId4"/>
    <p:sldId id="314" r:id="rId5"/>
    <p:sldId id="315" r:id="rId6"/>
    <p:sldId id="316" r:id="rId7"/>
    <p:sldId id="317" r:id="rId8"/>
    <p:sldId id="318" r:id="rId9"/>
    <p:sldId id="284" r:id="rId10"/>
    <p:sldId id="319" r:id="rId11"/>
    <p:sldId id="320" r:id="rId12"/>
    <p:sldId id="321" r:id="rId13"/>
    <p:sldId id="322" r:id="rId14"/>
    <p:sldId id="323" r:id="rId15"/>
    <p:sldId id="324" r:id="rId16"/>
    <p:sldId id="325" r:id="rId17"/>
    <p:sldId id="326" r:id="rId18"/>
    <p:sldId id="327" r:id="rId19"/>
    <p:sldId id="328"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lestone3000@yahoo.co.uk" initials="m" lastIdx="1" clrIdx="0">
    <p:extLst>
      <p:ext uri="{19B8F6BF-5375-455C-9EA6-DF929625EA0E}">
        <p15:presenceInfo xmlns:p15="http://schemas.microsoft.com/office/powerpoint/2012/main" userId="bef8c4c6437b9e6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06" autoAdjust="0"/>
    <p:restoredTop sz="95481" autoAdjust="0"/>
  </p:normalViewPr>
  <p:slideViewPr>
    <p:cSldViewPr snapToGrid="0">
      <p:cViewPr varScale="1">
        <p:scale>
          <a:sx n="75" d="100"/>
          <a:sy n="75" d="100"/>
        </p:scale>
        <p:origin x="1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1939CA-DC36-4473-9DB7-8B1B1D258086}" type="datetimeFigureOut">
              <a:rPr lang="en-US" smtClean="0"/>
              <a:t>8/14/2021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077AA7-6B80-45C4-87F4-583558C66662}" type="slidenum">
              <a:rPr lang="en-US" smtClean="0"/>
              <a:t>‹#›</a:t>
            </a:fld>
            <a:endParaRPr lang="en-US"/>
          </a:p>
        </p:txBody>
      </p:sp>
    </p:spTree>
    <p:extLst>
      <p:ext uri="{BB962C8B-B14F-4D97-AF65-F5344CB8AC3E}">
        <p14:creationId xmlns:p14="http://schemas.microsoft.com/office/powerpoint/2010/main" val="4075515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Eyes open to the truth</a:t>
            </a:r>
          </a:p>
        </p:txBody>
      </p:sp>
      <p:sp>
        <p:nvSpPr>
          <p:cNvPr id="4" name="Slide Number Placeholder 3"/>
          <p:cNvSpPr>
            <a:spLocks noGrp="1"/>
          </p:cNvSpPr>
          <p:nvPr>
            <p:ph type="sldNum" sz="quarter" idx="5"/>
          </p:nvPr>
        </p:nvSpPr>
        <p:spPr/>
        <p:txBody>
          <a:bodyPr/>
          <a:lstStyle/>
          <a:p>
            <a:fld id="{DF077AA7-6B80-45C4-87F4-583558C66662}" type="slidenum">
              <a:rPr lang="en-US" smtClean="0"/>
              <a:t>1</a:t>
            </a:fld>
            <a:endParaRPr lang="en-US"/>
          </a:p>
        </p:txBody>
      </p:sp>
    </p:spTree>
    <p:extLst>
      <p:ext uri="{BB962C8B-B14F-4D97-AF65-F5344CB8AC3E}">
        <p14:creationId xmlns:p14="http://schemas.microsoft.com/office/powerpoint/2010/main" val="3166840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10</a:t>
            </a:fld>
            <a:endParaRPr lang="en-US"/>
          </a:p>
        </p:txBody>
      </p:sp>
    </p:spTree>
    <p:extLst>
      <p:ext uri="{BB962C8B-B14F-4D97-AF65-F5344CB8AC3E}">
        <p14:creationId xmlns:p14="http://schemas.microsoft.com/office/powerpoint/2010/main" val="1619586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11</a:t>
            </a:fld>
            <a:endParaRPr lang="en-US"/>
          </a:p>
        </p:txBody>
      </p:sp>
    </p:spTree>
    <p:extLst>
      <p:ext uri="{BB962C8B-B14F-4D97-AF65-F5344CB8AC3E}">
        <p14:creationId xmlns:p14="http://schemas.microsoft.com/office/powerpoint/2010/main" val="1293031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12</a:t>
            </a:fld>
            <a:endParaRPr lang="en-US"/>
          </a:p>
        </p:txBody>
      </p:sp>
    </p:spTree>
    <p:extLst>
      <p:ext uri="{BB962C8B-B14F-4D97-AF65-F5344CB8AC3E}">
        <p14:creationId xmlns:p14="http://schemas.microsoft.com/office/powerpoint/2010/main" val="3638693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13</a:t>
            </a:fld>
            <a:endParaRPr lang="en-US"/>
          </a:p>
        </p:txBody>
      </p:sp>
    </p:spTree>
    <p:extLst>
      <p:ext uri="{BB962C8B-B14F-4D97-AF65-F5344CB8AC3E}">
        <p14:creationId xmlns:p14="http://schemas.microsoft.com/office/powerpoint/2010/main" val="1237081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14</a:t>
            </a:fld>
            <a:endParaRPr lang="en-US"/>
          </a:p>
        </p:txBody>
      </p:sp>
    </p:spTree>
    <p:extLst>
      <p:ext uri="{BB962C8B-B14F-4D97-AF65-F5344CB8AC3E}">
        <p14:creationId xmlns:p14="http://schemas.microsoft.com/office/powerpoint/2010/main" val="1838386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15</a:t>
            </a:fld>
            <a:endParaRPr lang="en-US"/>
          </a:p>
        </p:txBody>
      </p:sp>
    </p:spTree>
    <p:extLst>
      <p:ext uri="{BB962C8B-B14F-4D97-AF65-F5344CB8AC3E}">
        <p14:creationId xmlns:p14="http://schemas.microsoft.com/office/powerpoint/2010/main" val="449696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16</a:t>
            </a:fld>
            <a:endParaRPr lang="en-US"/>
          </a:p>
        </p:txBody>
      </p:sp>
    </p:spTree>
    <p:extLst>
      <p:ext uri="{BB962C8B-B14F-4D97-AF65-F5344CB8AC3E}">
        <p14:creationId xmlns:p14="http://schemas.microsoft.com/office/powerpoint/2010/main" val="999602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17</a:t>
            </a:fld>
            <a:endParaRPr lang="en-US"/>
          </a:p>
        </p:txBody>
      </p:sp>
    </p:spTree>
    <p:extLst>
      <p:ext uri="{BB962C8B-B14F-4D97-AF65-F5344CB8AC3E}">
        <p14:creationId xmlns:p14="http://schemas.microsoft.com/office/powerpoint/2010/main" val="3541043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18</a:t>
            </a:fld>
            <a:endParaRPr lang="en-US"/>
          </a:p>
        </p:txBody>
      </p:sp>
    </p:spTree>
    <p:extLst>
      <p:ext uri="{BB962C8B-B14F-4D97-AF65-F5344CB8AC3E}">
        <p14:creationId xmlns:p14="http://schemas.microsoft.com/office/powerpoint/2010/main" val="10371681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19</a:t>
            </a:fld>
            <a:endParaRPr lang="en-US"/>
          </a:p>
        </p:txBody>
      </p:sp>
    </p:spTree>
    <p:extLst>
      <p:ext uri="{BB962C8B-B14F-4D97-AF65-F5344CB8AC3E}">
        <p14:creationId xmlns:p14="http://schemas.microsoft.com/office/powerpoint/2010/main" val="2190165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Sits – is enthroned, has influence</a:t>
            </a:r>
          </a:p>
        </p:txBody>
      </p:sp>
      <p:sp>
        <p:nvSpPr>
          <p:cNvPr id="4" name="Slide Number Placeholder 3"/>
          <p:cNvSpPr>
            <a:spLocks noGrp="1"/>
          </p:cNvSpPr>
          <p:nvPr>
            <p:ph type="sldNum" sz="quarter" idx="5"/>
          </p:nvPr>
        </p:nvSpPr>
        <p:spPr/>
        <p:txBody>
          <a:bodyPr/>
          <a:lstStyle/>
          <a:p>
            <a:fld id="{DF077AA7-6B80-45C4-87F4-583558C66662}" type="slidenum">
              <a:rPr lang="en-US" smtClean="0"/>
              <a:t>2</a:t>
            </a:fld>
            <a:endParaRPr lang="en-US"/>
          </a:p>
        </p:txBody>
      </p:sp>
    </p:spTree>
    <p:extLst>
      <p:ext uri="{BB962C8B-B14F-4D97-AF65-F5344CB8AC3E}">
        <p14:creationId xmlns:p14="http://schemas.microsoft.com/office/powerpoint/2010/main" val="2020726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Religion – a particular system of faith and worship</a:t>
            </a:r>
          </a:p>
        </p:txBody>
      </p:sp>
      <p:sp>
        <p:nvSpPr>
          <p:cNvPr id="4" name="Slide Number Placeholder 3"/>
          <p:cNvSpPr>
            <a:spLocks noGrp="1"/>
          </p:cNvSpPr>
          <p:nvPr>
            <p:ph type="sldNum" sz="quarter" idx="5"/>
          </p:nvPr>
        </p:nvSpPr>
        <p:spPr/>
        <p:txBody>
          <a:bodyPr/>
          <a:lstStyle/>
          <a:p>
            <a:fld id="{DF077AA7-6B80-45C4-87F4-583558C66662}" type="slidenum">
              <a:rPr lang="en-US" smtClean="0"/>
              <a:t>3</a:t>
            </a:fld>
            <a:endParaRPr lang="en-US"/>
          </a:p>
        </p:txBody>
      </p:sp>
    </p:spTree>
    <p:extLst>
      <p:ext uri="{BB962C8B-B14F-4D97-AF65-F5344CB8AC3E}">
        <p14:creationId xmlns:p14="http://schemas.microsoft.com/office/powerpoint/2010/main" val="1579729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 relationships – not sitting together yet everyone is on their phones; physically present but in isolation of one another</a:t>
            </a:r>
          </a:p>
        </p:txBody>
      </p:sp>
      <p:sp>
        <p:nvSpPr>
          <p:cNvPr id="4" name="Slide Number Placeholder 3"/>
          <p:cNvSpPr>
            <a:spLocks noGrp="1"/>
          </p:cNvSpPr>
          <p:nvPr>
            <p:ph type="sldNum" sz="quarter" idx="5"/>
          </p:nvPr>
        </p:nvSpPr>
        <p:spPr/>
        <p:txBody>
          <a:bodyPr/>
          <a:lstStyle/>
          <a:p>
            <a:fld id="{DF077AA7-6B80-45C4-87F4-583558C66662}" type="slidenum">
              <a:rPr lang="en-US" smtClean="0"/>
              <a:t>4</a:t>
            </a:fld>
            <a:endParaRPr lang="en-US"/>
          </a:p>
        </p:txBody>
      </p:sp>
    </p:spTree>
    <p:extLst>
      <p:ext uri="{BB962C8B-B14F-4D97-AF65-F5344CB8AC3E}">
        <p14:creationId xmlns:p14="http://schemas.microsoft.com/office/powerpoint/2010/main" val="354112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Origin of dysfunction in families</a:t>
            </a:r>
          </a:p>
        </p:txBody>
      </p:sp>
      <p:sp>
        <p:nvSpPr>
          <p:cNvPr id="4" name="Slide Number Placeholder 3"/>
          <p:cNvSpPr>
            <a:spLocks noGrp="1"/>
          </p:cNvSpPr>
          <p:nvPr>
            <p:ph type="sldNum" sz="quarter" idx="5"/>
          </p:nvPr>
        </p:nvSpPr>
        <p:spPr/>
        <p:txBody>
          <a:bodyPr/>
          <a:lstStyle/>
          <a:p>
            <a:fld id="{DF077AA7-6B80-45C4-87F4-583558C66662}" type="slidenum">
              <a:rPr lang="en-US" smtClean="0"/>
              <a:t>5</a:t>
            </a:fld>
            <a:endParaRPr lang="en-US"/>
          </a:p>
        </p:txBody>
      </p:sp>
    </p:spTree>
    <p:extLst>
      <p:ext uri="{BB962C8B-B14F-4D97-AF65-F5344CB8AC3E}">
        <p14:creationId xmlns:p14="http://schemas.microsoft.com/office/powerpoint/2010/main" val="3378578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Works of the flesh emphasize that you’re not your brother’s keeper. God made us to be our brother’s keeper.</a:t>
            </a:r>
          </a:p>
        </p:txBody>
      </p:sp>
      <p:sp>
        <p:nvSpPr>
          <p:cNvPr id="4" name="Slide Number Placeholder 3"/>
          <p:cNvSpPr>
            <a:spLocks noGrp="1"/>
          </p:cNvSpPr>
          <p:nvPr>
            <p:ph type="sldNum" sz="quarter" idx="5"/>
          </p:nvPr>
        </p:nvSpPr>
        <p:spPr/>
        <p:txBody>
          <a:bodyPr/>
          <a:lstStyle/>
          <a:p>
            <a:fld id="{DF077AA7-6B80-45C4-87F4-583558C66662}" type="slidenum">
              <a:rPr lang="en-US" smtClean="0"/>
              <a:t>6</a:t>
            </a:fld>
            <a:endParaRPr lang="en-US"/>
          </a:p>
        </p:txBody>
      </p:sp>
    </p:spTree>
    <p:extLst>
      <p:ext uri="{BB962C8B-B14F-4D97-AF65-F5344CB8AC3E}">
        <p14:creationId xmlns:p14="http://schemas.microsoft.com/office/powerpoint/2010/main" val="501278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7</a:t>
            </a:fld>
            <a:endParaRPr lang="en-US"/>
          </a:p>
        </p:txBody>
      </p:sp>
    </p:spTree>
    <p:extLst>
      <p:ext uri="{BB962C8B-B14F-4D97-AF65-F5344CB8AC3E}">
        <p14:creationId xmlns:p14="http://schemas.microsoft.com/office/powerpoint/2010/main" val="1443619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8</a:t>
            </a:fld>
            <a:endParaRPr lang="en-US"/>
          </a:p>
        </p:txBody>
      </p:sp>
    </p:spTree>
    <p:extLst>
      <p:ext uri="{BB962C8B-B14F-4D97-AF65-F5344CB8AC3E}">
        <p14:creationId xmlns:p14="http://schemas.microsoft.com/office/powerpoint/2010/main" val="114826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9</a:t>
            </a:fld>
            <a:endParaRPr lang="en-US"/>
          </a:p>
        </p:txBody>
      </p:sp>
    </p:spTree>
    <p:extLst>
      <p:ext uri="{BB962C8B-B14F-4D97-AF65-F5344CB8AC3E}">
        <p14:creationId xmlns:p14="http://schemas.microsoft.com/office/powerpoint/2010/main" val="3074143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8/14/2021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0816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0383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5966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9925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5479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8/14/2021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5527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8/14/2021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054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1BEF0D-F0BB-DE4B-95CE-6DB70DBA9567}"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8859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5096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1080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967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8/14/2021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707502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894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049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9208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2533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1059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8/14/2021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168690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8"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0" name="Rectangle 19">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2" name="Rectangle 21">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6"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8" name="Freeform: Shape 27">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30"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994087" y="1130603"/>
            <a:ext cx="3342442" cy="4596794"/>
          </a:xfrm>
        </p:spPr>
        <p:txBody>
          <a:bodyPr vert="horz" lIns="91440" tIns="45720" rIns="91440" bIns="45720" rtlCol="0" anchor="ctr">
            <a:normAutofit/>
          </a:bodyPr>
          <a:lstStyle/>
          <a:p>
            <a:r>
              <a:rPr lang="en-US" sz="3200">
                <a:solidFill>
                  <a:srgbClr val="EBEBEB"/>
                </a:solidFill>
              </a:rPr>
              <a:t>Communion – Isaiah 60:1-3 NKJV</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5290077" y="437513"/>
            <a:ext cx="5502614" cy="5954325"/>
          </a:xfrm>
        </p:spPr>
        <p:txBody>
          <a:bodyPr vert="horz" lIns="91440" tIns="45720" rIns="91440" bIns="45720" rtlCol="0" anchor="ctr">
            <a:normAutofit/>
          </a:bodyPr>
          <a:lstStyle/>
          <a:p>
            <a:r>
              <a:rPr lang="en-US" sz="2400" baseline="30000" dirty="0">
                <a:solidFill>
                  <a:schemeClr val="tx1">
                    <a:lumMod val="75000"/>
                    <a:lumOff val="25000"/>
                  </a:schemeClr>
                </a:solidFill>
              </a:rPr>
              <a:t>1 </a:t>
            </a:r>
            <a:r>
              <a:rPr lang="en-US" sz="2400" dirty="0">
                <a:solidFill>
                  <a:schemeClr val="tx1">
                    <a:lumMod val="75000"/>
                    <a:lumOff val="25000"/>
                  </a:schemeClr>
                </a:solidFill>
                <a:highlight>
                  <a:srgbClr val="00FF00"/>
                </a:highlight>
              </a:rPr>
              <a:t>Arise, shine;</a:t>
            </a:r>
            <a:br>
              <a:rPr lang="en-US" sz="2400" dirty="0">
                <a:solidFill>
                  <a:schemeClr val="tx1">
                    <a:lumMod val="75000"/>
                    <a:lumOff val="25000"/>
                  </a:schemeClr>
                </a:solidFill>
                <a:highlight>
                  <a:srgbClr val="00FF00"/>
                </a:highlight>
              </a:rPr>
            </a:br>
            <a:r>
              <a:rPr lang="en-US" sz="2400" dirty="0">
                <a:solidFill>
                  <a:schemeClr val="tx1">
                    <a:lumMod val="75000"/>
                    <a:lumOff val="25000"/>
                  </a:schemeClr>
                </a:solidFill>
                <a:highlight>
                  <a:srgbClr val="00FF00"/>
                </a:highlight>
              </a:rPr>
              <a:t>For your light has come!</a:t>
            </a:r>
            <a:br>
              <a:rPr lang="en-US" sz="2400" dirty="0">
                <a:solidFill>
                  <a:schemeClr val="tx1">
                    <a:lumMod val="75000"/>
                    <a:lumOff val="25000"/>
                  </a:schemeClr>
                </a:solidFill>
                <a:highlight>
                  <a:srgbClr val="00FF00"/>
                </a:highlight>
              </a:rPr>
            </a:br>
            <a:r>
              <a:rPr lang="en-US" sz="2400" dirty="0">
                <a:solidFill>
                  <a:schemeClr val="tx1">
                    <a:lumMod val="75000"/>
                    <a:lumOff val="25000"/>
                  </a:schemeClr>
                </a:solidFill>
              </a:rPr>
              <a:t>And the glory of the </a:t>
            </a:r>
            <a:r>
              <a:rPr lang="en-US" sz="2400" cap="small" dirty="0">
                <a:solidFill>
                  <a:schemeClr val="tx1">
                    <a:lumMod val="75000"/>
                    <a:lumOff val="25000"/>
                  </a:schemeClr>
                </a:solidFill>
              </a:rPr>
              <a:t>Lord</a:t>
            </a:r>
            <a:r>
              <a:rPr lang="en-US" sz="2400" dirty="0">
                <a:solidFill>
                  <a:schemeClr val="tx1">
                    <a:lumMod val="75000"/>
                    <a:lumOff val="25000"/>
                  </a:schemeClr>
                </a:solidFill>
              </a:rPr>
              <a:t> is risen upon you.</a:t>
            </a:r>
            <a:br>
              <a:rPr lang="en-US" sz="2400" dirty="0">
                <a:solidFill>
                  <a:schemeClr val="tx1">
                    <a:lumMod val="75000"/>
                    <a:lumOff val="25000"/>
                  </a:schemeClr>
                </a:solidFill>
              </a:rPr>
            </a:br>
            <a:r>
              <a:rPr lang="en-US" sz="2400" baseline="30000" dirty="0">
                <a:solidFill>
                  <a:schemeClr val="tx1">
                    <a:lumMod val="75000"/>
                    <a:lumOff val="25000"/>
                  </a:schemeClr>
                </a:solidFill>
              </a:rPr>
              <a:t>2 </a:t>
            </a:r>
            <a:r>
              <a:rPr lang="en-US" sz="2400" dirty="0">
                <a:solidFill>
                  <a:schemeClr val="tx1">
                    <a:lumMod val="75000"/>
                    <a:lumOff val="25000"/>
                  </a:schemeClr>
                </a:solidFill>
              </a:rPr>
              <a:t>For behold, the darkness shall cover the earth,</a:t>
            </a:r>
            <a:br>
              <a:rPr lang="en-US" sz="2400" dirty="0">
                <a:solidFill>
                  <a:schemeClr val="tx1">
                    <a:lumMod val="75000"/>
                    <a:lumOff val="25000"/>
                  </a:schemeClr>
                </a:solidFill>
              </a:rPr>
            </a:br>
            <a:r>
              <a:rPr lang="en-US" sz="2400" dirty="0">
                <a:solidFill>
                  <a:schemeClr val="tx1">
                    <a:lumMod val="75000"/>
                    <a:lumOff val="25000"/>
                  </a:schemeClr>
                </a:solidFill>
              </a:rPr>
              <a:t>And deep darkness the people;</a:t>
            </a:r>
            <a:br>
              <a:rPr lang="en-US" sz="2400" dirty="0">
                <a:solidFill>
                  <a:schemeClr val="tx1">
                    <a:lumMod val="75000"/>
                    <a:lumOff val="25000"/>
                  </a:schemeClr>
                </a:solidFill>
              </a:rPr>
            </a:br>
            <a:r>
              <a:rPr lang="en-US" sz="2400" dirty="0">
                <a:solidFill>
                  <a:schemeClr val="tx1">
                    <a:lumMod val="75000"/>
                    <a:lumOff val="25000"/>
                  </a:schemeClr>
                </a:solidFill>
              </a:rPr>
              <a:t>But the </a:t>
            </a:r>
            <a:r>
              <a:rPr lang="en-US" sz="2400" cap="small" dirty="0">
                <a:solidFill>
                  <a:schemeClr val="tx1">
                    <a:lumMod val="75000"/>
                    <a:lumOff val="25000"/>
                  </a:schemeClr>
                </a:solidFill>
              </a:rPr>
              <a:t>Lord</a:t>
            </a:r>
            <a:r>
              <a:rPr lang="en-US" sz="2400" dirty="0">
                <a:solidFill>
                  <a:schemeClr val="tx1">
                    <a:lumMod val="75000"/>
                    <a:lumOff val="25000"/>
                  </a:schemeClr>
                </a:solidFill>
              </a:rPr>
              <a:t> will arise over you,</a:t>
            </a:r>
            <a:br>
              <a:rPr lang="en-US" sz="2400" dirty="0">
                <a:solidFill>
                  <a:schemeClr val="tx1">
                    <a:lumMod val="75000"/>
                    <a:lumOff val="25000"/>
                  </a:schemeClr>
                </a:solidFill>
              </a:rPr>
            </a:br>
            <a:r>
              <a:rPr lang="en-US" sz="2400" dirty="0">
                <a:solidFill>
                  <a:schemeClr val="tx1">
                    <a:lumMod val="75000"/>
                    <a:lumOff val="25000"/>
                  </a:schemeClr>
                </a:solidFill>
              </a:rPr>
              <a:t>And His glory will be seen upon you.</a:t>
            </a:r>
            <a:br>
              <a:rPr lang="en-US" sz="2400" dirty="0">
                <a:solidFill>
                  <a:schemeClr val="tx1">
                    <a:lumMod val="75000"/>
                    <a:lumOff val="25000"/>
                  </a:schemeClr>
                </a:solidFill>
              </a:rPr>
            </a:br>
            <a:r>
              <a:rPr lang="en-US" sz="2400" baseline="30000" dirty="0">
                <a:solidFill>
                  <a:schemeClr val="tx1">
                    <a:lumMod val="75000"/>
                    <a:lumOff val="25000"/>
                  </a:schemeClr>
                </a:solidFill>
              </a:rPr>
              <a:t>3 </a:t>
            </a:r>
            <a:r>
              <a:rPr lang="en-US" sz="2400" dirty="0">
                <a:solidFill>
                  <a:schemeClr val="tx1">
                    <a:lumMod val="75000"/>
                    <a:lumOff val="25000"/>
                  </a:schemeClr>
                </a:solidFill>
              </a:rPr>
              <a:t>The Gentiles shall </a:t>
            </a:r>
            <a:r>
              <a:rPr lang="en-US" sz="2400" dirty="0">
                <a:solidFill>
                  <a:schemeClr val="tx1">
                    <a:lumMod val="75000"/>
                    <a:lumOff val="25000"/>
                  </a:schemeClr>
                </a:solidFill>
                <a:highlight>
                  <a:srgbClr val="00FF00"/>
                </a:highlight>
              </a:rPr>
              <a:t>come</a:t>
            </a:r>
            <a:r>
              <a:rPr lang="en-US" sz="2400" dirty="0">
                <a:solidFill>
                  <a:schemeClr val="tx1">
                    <a:lumMod val="75000"/>
                    <a:lumOff val="25000"/>
                  </a:schemeClr>
                </a:solidFill>
              </a:rPr>
              <a:t> to your light,</a:t>
            </a:r>
            <a:br>
              <a:rPr lang="en-US" sz="2400" dirty="0">
                <a:solidFill>
                  <a:schemeClr val="tx1">
                    <a:lumMod val="75000"/>
                    <a:lumOff val="25000"/>
                  </a:schemeClr>
                </a:solidFill>
              </a:rPr>
            </a:br>
            <a:r>
              <a:rPr lang="en-US" sz="2400" dirty="0">
                <a:solidFill>
                  <a:schemeClr val="tx1">
                    <a:lumMod val="75000"/>
                    <a:lumOff val="25000"/>
                  </a:schemeClr>
                </a:solidFill>
              </a:rPr>
              <a:t>And kings to the brightness of your rising.</a:t>
            </a: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4"/>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197441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1295402" y="982132"/>
            <a:ext cx="9601196" cy="938107"/>
          </a:xfrm>
        </p:spPr>
        <p:txBody>
          <a:bodyPr>
            <a:noAutofit/>
          </a:bodyPr>
          <a:lstStyle/>
          <a:p>
            <a:r>
              <a:rPr lang="en-US" sz="2800" b="1" dirty="0"/>
              <a:t>Parents Lead as Exporters on the Mountain of Family</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 y="2400176"/>
            <a:ext cx="12192000" cy="4457824"/>
          </a:xfrm>
        </p:spPr>
        <p:txBody>
          <a:bodyPr>
            <a:normAutofit/>
          </a:bodyPr>
          <a:lstStyle/>
          <a:p>
            <a:pPr>
              <a:buFontTx/>
              <a:buChar char="-"/>
            </a:pPr>
            <a:r>
              <a:rPr lang="en-US" sz="2800" dirty="0"/>
              <a:t>Parent’s </a:t>
            </a:r>
            <a:r>
              <a:rPr lang="en-US" sz="2800" dirty="0">
                <a:highlight>
                  <a:srgbClr val="FFFF00"/>
                </a:highlight>
              </a:rPr>
              <a:t>priority</a:t>
            </a:r>
            <a:r>
              <a:rPr lang="en-US" sz="2800" dirty="0"/>
              <a:t> should be to be the best dad or best mom</a:t>
            </a:r>
          </a:p>
          <a:p>
            <a:pPr>
              <a:buFontTx/>
              <a:buChar char="-"/>
            </a:pPr>
            <a:r>
              <a:rPr lang="en-US" sz="2800" dirty="0"/>
              <a:t>Parents </a:t>
            </a:r>
            <a:r>
              <a:rPr lang="en-US" sz="2800" dirty="0">
                <a:highlight>
                  <a:srgbClr val="00FF00"/>
                </a:highlight>
              </a:rPr>
              <a:t>model</a:t>
            </a:r>
            <a:r>
              <a:rPr lang="en-US" sz="2800" dirty="0"/>
              <a:t> best dad and best mom at home, church family</a:t>
            </a:r>
          </a:p>
          <a:p>
            <a:pPr>
              <a:buFontTx/>
              <a:buChar char="-"/>
            </a:pPr>
            <a:r>
              <a:rPr lang="en-US" sz="2800" dirty="0"/>
              <a:t>Parents </a:t>
            </a:r>
            <a:r>
              <a:rPr lang="en-US" sz="2800" dirty="0">
                <a:highlight>
                  <a:srgbClr val="00FFFF"/>
                </a:highlight>
              </a:rPr>
              <a:t>mustn’t desire </a:t>
            </a:r>
            <a:r>
              <a:rPr lang="en-US" sz="2800" dirty="0"/>
              <a:t>to succeed at work but fail at home</a:t>
            </a:r>
          </a:p>
          <a:p>
            <a:pPr>
              <a:buFontTx/>
              <a:buChar char="-"/>
            </a:pPr>
            <a:r>
              <a:rPr lang="en-US" sz="2800" dirty="0"/>
              <a:t>Parents </a:t>
            </a:r>
            <a:r>
              <a:rPr lang="en-US" sz="2800" dirty="0">
                <a:highlight>
                  <a:srgbClr val="FF00FF"/>
                </a:highlight>
              </a:rPr>
              <a:t>mustn’t invest </a:t>
            </a:r>
            <a:r>
              <a:rPr lang="en-US" sz="2800" dirty="0"/>
              <a:t>more to succeed in ministry but fail at home</a:t>
            </a:r>
          </a:p>
          <a:p>
            <a:pPr>
              <a:buFontTx/>
              <a:buChar char="-"/>
            </a:pPr>
            <a:r>
              <a:rPr lang="en-US" sz="2800" dirty="0"/>
              <a:t>The </a:t>
            </a:r>
            <a:r>
              <a:rPr lang="en-US" sz="2800" dirty="0">
                <a:highlight>
                  <a:srgbClr val="FF0000"/>
                </a:highlight>
              </a:rPr>
              <a:t>family</a:t>
            </a:r>
            <a:r>
              <a:rPr lang="en-US" sz="2800" dirty="0"/>
              <a:t> that God has given you </a:t>
            </a:r>
            <a:r>
              <a:rPr lang="en-US" sz="2800" dirty="0">
                <a:highlight>
                  <a:srgbClr val="FF0000"/>
                </a:highlight>
              </a:rPr>
              <a:t>is your first ministry</a:t>
            </a:r>
          </a:p>
          <a:p>
            <a:pPr>
              <a:buFontTx/>
              <a:buChar char="-"/>
            </a:pPr>
            <a:r>
              <a:rPr lang="en-US" sz="2800" dirty="0">
                <a:highlight>
                  <a:srgbClr val="FFFF00"/>
                </a:highlight>
              </a:rPr>
              <a:t>Export</a:t>
            </a:r>
            <a:r>
              <a:rPr lang="en-US" sz="2800" dirty="0"/>
              <a:t> your good example not your best pretense to church</a:t>
            </a:r>
          </a:p>
          <a:p>
            <a:pPr>
              <a:buFontTx/>
              <a:buChar char="-"/>
            </a:pPr>
            <a:r>
              <a:rPr lang="en-US" sz="2800" dirty="0"/>
              <a:t>People come to church to demo </a:t>
            </a:r>
            <a:r>
              <a:rPr lang="en-US" sz="2800" dirty="0">
                <a:highlight>
                  <a:srgbClr val="00FF00"/>
                </a:highlight>
              </a:rPr>
              <a:t>membership in God’s family</a:t>
            </a:r>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1108177" y="5962011"/>
            <a:ext cx="906703" cy="895989"/>
          </a:xfrm>
          <a:prstGeom prst="rect">
            <a:avLst/>
          </a:prstGeom>
        </p:spPr>
      </p:pic>
    </p:spTree>
    <p:extLst>
      <p:ext uri="{BB962C8B-B14F-4D97-AF65-F5344CB8AC3E}">
        <p14:creationId xmlns:p14="http://schemas.microsoft.com/office/powerpoint/2010/main" val="429863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719667" y="982132"/>
            <a:ext cx="10176931" cy="938107"/>
          </a:xfrm>
        </p:spPr>
        <p:txBody>
          <a:bodyPr>
            <a:noAutofit/>
          </a:bodyPr>
          <a:lstStyle/>
          <a:p>
            <a:pPr algn="ctr"/>
            <a:r>
              <a:rPr lang="en-US" sz="2800" b="1" dirty="0"/>
              <a:t>Parents Export as Ministers on the Mountain of Family</a:t>
            </a:r>
            <a:br>
              <a:rPr lang="en-US" sz="2800" b="1" dirty="0"/>
            </a:br>
            <a:r>
              <a:rPr lang="en-US" sz="2800" b="1" dirty="0"/>
              <a:t>Matthew 22:37-40 NKJV</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 y="2400176"/>
            <a:ext cx="12192000" cy="4457824"/>
          </a:xfrm>
        </p:spPr>
        <p:txBody>
          <a:bodyPr>
            <a:normAutofit fontScale="92500" lnSpcReduction="10000"/>
          </a:bodyPr>
          <a:lstStyle/>
          <a:p>
            <a:pPr>
              <a:buFontTx/>
              <a:buChar char="-"/>
            </a:pPr>
            <a:r>
              <a:rPr lang="en-US" sz="2800" b="1" baseline="30000" dirty="0"/>
              <a:t>37 </a:t>
            </a:r>
            <a:r>
              <a:rPr lang="en-US" sz="2800" dirty="0"/>
              <a:t>Jesus said to him, “‘</a:t>
            </a:r>
            <a:r>
              <a:rPr lang="en-US" sz="2800" dirty="0">
                <a:highlight>
                  <a:srgbClr val="00FF00"/>
                </a:highlight>
              </a:rPr>
              <a:t>You shall love the </a:t>
            </a:r>
            <a:r>
              <a:rPr lang="en-US" sz="2800" cap="small" dirty="0">
                <a:highlight>
                  <a:srgbClr val="00FF00"/>
                </a:highlight>
              </a:rPr>
              <a:t>Lord</a:t>
            </a:r>
            <a:r>
              <a:rPr lang="en-US" sz="2800" dirty="0">
                <a:highlight>
                  <a:srgbClr val="00FF00"/>
                </a:highlight>
              </a:rPr>
              <a:t> </a:t>
            </a:r>
            <a:r>
              <a:rPr lang="en-US" sz="2800" dirty="0"/>
              <a:t>your God with all your heart, with all your soul, and with all your mind.’ </a:t>
            </a:r>
          </a:p>
          <a:p>
            <a:pPr>
              <a:buFontTx/>
              <a:buChar char="-"/>
            </a:pPr>
            <a:r>
              <a:rPr lang="en-US" sz="2800" b="1" baseline="30000" dirty="0"/>
              <a:t>38 </a:t>
            </a:r>
            <a:r>
              <a:rPr lang="en-US" sz="2800" dirty="0"/>
              <a:t>This is </a:t>
            </a:r>
            <a:r>
              <a:rPr lang="en-US" sz="2800" i="1" dirty="0"/>
              <a:t>the</a:t>
            </a:r>
            <a:r>
              <a:rPr lang="en-US" sz="2800" dirty="0"/>
              <a:t> first and great commandment. </a:t>
            </a:r>
          </a:p>
          <a:p>
            <a:pPr>
              <a:buFontTx/>
              <a:buChar char="-"/>
            </a:pPr>
            <a:r>
              <a:rPr lang="en-US" sz="2800" b="1" baseline="30000" dirty="0"/>
              <a:t>39 </a:t>
            </a:r>
            <a:r>
              <a:rPr lang="en-US" sz="2800" dirty="0"/>
              <a:t>And </a:t>
            </a:r>
            <a:r>
              <a:rPr lang="en-US" sz="2800" i="1" dirty="0"/>
              <a:t>the</a:t>
            </a:r>
            <a:r>
              <a:rPr lang="en-US" sz="2800" dirty="0"/>
              <a:t> second </a:t>
            </a:r>
            <a:r>
              <a:rPr lang="en-US" sz="2800" i="1" dirty="0"/>
              <a:t>is</a:t>
            </a:r>
            <a:r>
              <a:rPr lang="en-US" sz="2800" dirty="0"/>
              <a:t> like it: ‘</a:t>
            </a:r>
            <a:r>
              <a:rPr lang="en-US" sz="2800" dirty="0">
                <a:highlight>
                  <a:srgbClr val="FFFF00"/>
                </a:highlight>
              </a:rPr>
              <a:t>You shall love your neighbor as yourself</a:t>
            </a:r>
            <a:r>
              <a:rPr lang="en-US" sz="2800" dirty="0"/>
              <a:t>.’ </a:t>
            </a:r>
          </a:p>
          <a:p>
            <a:pPr>
              <a:buFontTx/>
              <a:buChar char="-"/>
            </a:pPr>
            <a:r>
              <a:rPr lang="en-US" sz="2800" b="1" baseline="30000" dirty="0"/>
              <a:t>40 </a:t>
            </a:r>
            <a:r>
              <a:rPr lang="en-US" sz="2800" dirty="0">
                <a:highlight>
                  <a:srgbClr val="00FFFF"/>
                </a:highlight>
              </a:rPr>
              <a:t>On these two commandments hang all the Law and the Prophets</a:t>
            </a:r>
            <a:r>
              <a:rPr lang="en-US" sz="2800" dirty="0"/>
              <a:t>.”</a:t>
            </a:r>
          </a:p>
          <a:p>
            <a:pPr>
              <a:buFontTx/>
              <a:buChar char="-"/>
            </a:pPr>
            <a:r>
              <a:rPr lang="en-US" sz="2800" dirty="0"/>
              <a:t>All </a:t>
            </a:r>
            <a:r>
              <a:rPr lang="en-US" sz="2800" dirty="0">
                <a:highlight>
                  <a:srgbClr val="FF00FF"/>
                </a:highlight>
              </a:rPr>
              <a:t>kingdom manifestations </a:t>
            </a:r>
            <a:r>
              <a:rPr lang="en-US" sz="2800" dirty="0"/>
              <a:t>come alive in the context of family</a:t>
            </a:r>
          </a:p>
          <a:p>
            <a:pPr>
              <a:buFontTx/>
              <a:buChar char="-"/>
            </a:pPr>
            <a:r>
              <a:rPr lang="en-US" sz="2800" dirty="0"/>
              <a:t>We pray and say, “</a:t>
            </a:r>
            <a:r>
              <a:rPr lang="en-US" sz="2800" dirty="0">
                <a:highlight>
                  <a:srgbClr val="FF0000"/>
                </a:highlight>
              </a:rPr>
              <a:t>Our Father</a:t>
            </a:r>
            <a:r>
              <a:rPr lang="en-US" sz="2800" dirty="0"/>
              <a:t>…” – Matthew 6:9-13</a:t>
            </a:r>
          </a:p>
          <a:p>
            <a:pPr>
              <a:buFontTx/>
              <a:buChar char="-"/>
            </a:pPr>
            <a:r>
              <a:rPr lang="en-US" sz="2800" dirty="0">
                <a:highlight>
                  <a:srgbClr val="00FF00"/>
                </a:highlight>
              </a:rPr>
              <a:t>Husband/wife = Christ/the church </a:t>
            </a:r>
            <a:r>
              <a:rPr lang="en-US" sz="2800" dirty="0"/>
              <a:t>as a prophetic imagery</a:t>
            </a:r>
          </a:p>
          <a:p>
            <a:pPr>
              <a:buFontTx/>
              <a:buChar char="-"/>
            </a:pPr>
            <a:r>
              <a:rPr lang="en-US" sz="2800" dirty="0"/>
              <a:t>How to live as family is the </a:t>
            </a:r>
            <a:r>
              <a:rPr lang="en-US" sz="2800" dirty="0">
                <a:highlight>
                  <a:srgbClr val="FFFF00"/>
                </a:highlight>
              </a:rPr>
              <a:t>essence of the word</a:t>
            </a:r>
          </a:p>
          <a:p>
            <a:pPr>
              <a:buFontTx/>
              <a:buChar char="-"/>
            </a:pPr>
            <a:endParaRPr lang="en-US" sz="2800" dirty="0"/>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1108177" y="5962011"/>
            <a:ext cx="906703" cy="895989"/>
          </a:xfrm>
          <a:prstGeom prst="rect">
            <a:avLst/>
          </a:prstGeom>
        </p:spPr>
      </p:pic>
    </p:spTree>
    <p:extLst>
      <p:ext uri="{BB962C8B-B14F-4D97-AF65-F5344CB8AC3E}">
        <p14:creationId xmlns:p14="http://schemas.microsoft.com/office/powerpoint/2010/main" val="239420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719667" y="982132"/>
            <a:ext cx="10176931" cy="938107"/>
          </a:xfrm>
        </p:spPr>
        <p:txBody>
          <a:bodyPr>
            <a:noAutofit/>
          </a:bodyPr>
          <a:lstStyle/>
          <a:p>
            <a:pPr algn="ctr"/>
            <a:r>
              <a:rPr lang="en-US" sz="2800" b="1" dirty="0"/>
              <a:t>Export The Father’s Leading on the Mountain of Family</a:t>
            </a:r>
            <a:br>
              <a:rPr lang="en-US" sz="2800" b="1" dirty="0"/>
            </a:br>
            <a:r>
              <a:rPr lang="en-US" sz="2800" b="1" dirty="0"/>
              <a:t>Psalm 68:5-6 NKJV</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 y="2400176"/>
            <a:ext cx="12192000" cy="4457824"/>
          </a:xfrm>
        </p:spPr>
        <p:txBody>
          <a:bodyPr>
            <a:normAutofit/>
          </a:bodyPr>
          <a:lstStyle/>
          <a:p>
            <a:pPr marL="0" indent="0">
              <a:buNone/>
            </a:pPr>
            <a:r>
              <a:rPr lang="en-US" sz="2800" b="1" baseline="30000" dirty="0"/>
              <a:t>5 </a:t>
            </a:r>
            <a:r>
              <a:rPr lang="en-US" sz="2800" dirty="0">
                <a:highlight>
                  <a:srgbClr val="00FF00"/>
                </a:highlight>
              </a:rPr>
              <a:t>A father of the fatherless</a:t>
            </a:r>
            <a:r>
              <a:rPr lang="en-US" sz="2800" dirty="0"/>
              <a:t>, </a:t>
            </a:r>
            <a:r>
              <a:rPr lang="en-US" sz="2800" dirty="0">
                <a:highlight>
                  <a:srgbClr val="00FFFF"/>
                </a:highlight>
              </a:rPr>
              <a:t>a defender of widows</a:t>
            </a:r>
            <a:r>
              <a:rPr lang="en-US" sz="2800" dirty="0"/>
              <a:t>, </a:t>
            </a:r>
            <a:r>
              <a:rPr lang="en-US" sz="2800" i="1" dirty="0">
                <a:highlight>
                  <a:srgbClr val="FF00FF"/>
                </a:highlight>
              </a:rPr>
              <a:t>Is</a:t>
            </a:r>
            <a:r>
              <a:rPr lang="en-US" sz="2800" dirty="0">
                <a:highlight>
                  <a:srgbClr val="FF00FF"/>
                </a:highlight>
              </a:rPr>
              <a:t> God in His holy habitation.</a:t>
            </a:r>
            <a:br>
              <a:rPr lang="en-US" sz="2800" dirty="0"/>
            </a:br>
            <a:r>
              <a:rPr lang="en-US" sz="2800" b="1" baseline="30000" dirty="0"/>
              <a:t>6 </a:t>
            </a:r>
            <a:r>
              <a:rPr lang="en-US" sz="2800" dirty="0">
                <a:highlight>
                  <a:srgbClr val="FFFF00"/>
                </a:highlight>
              </a:rPr>
              <a:t>God sets the solitary in families</a:t>
            </a:r>
            <a:r>
              <a:rPr lang="en-US" sz="2800" dirty="0"/>
              <a:t>; He brings out those who are bound into prosperity; But the rebellious dwell in a dry </a:t>
            </a:r>
            <a:r>
              <a:rPr lang="en-US" sz="2800" i="1" dirty="0"/>
              <a:t>land.</a:t>
            </a:r>
          </a:p>
          <a:p>
            <a:pPr>
              <a:buFontTx/>
              <a:buChar char="-"/>
            </a:pPr>
            <a:r>
              <a:rPr lang="en-US" sz="2800" dirty="0"/>
              <a:t>The word is replaced by activities where relationship is missing</a:t>
            </a:r>
          </a:p>
          <a:p>
            <a:pPr>
              <a:buFontTx/>
              <a:buChar char="-"/>
            </a:pPr>
            <a:r>
              <a:rPr lang="en-US" sz="2800" dirty="0"/>
              <a:t>We must encamp around the presence</a:t>
            </a:r>
          </a:p>
          <a:p>
            <a:pPr>
              <a:buFontTx/>
              <a:buChar char="-"/>
            </a:pPr>
            <a:r>
              <a:rPr lang="en-US" sz="2800" dirty="0"/>
              <a:t>Mealtime, movie time, etc. must not replace ‘Word time.’</a:t>
            </a:r>
          </a:p>
          <a:p>
            <a:pPr>
              <a:buFontTx/>
              <a:buChar char="-"/>
            </a:pPr>
            <a:r>
              <a:rPr lang="en-US" sz="2800" dirty="0"/>
              <a:t>The church family must demo encounter and transformation</a:t>
            </a:r>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1108177" y="5962011"/>
            <a:ext cx="906703" cy="895989"/>
          </a:xfrm>
          <a:prstGeom prst="rect">
            <a:avLst/>
          </a:prstGeom>
        </p:spPr>
      </p:pic>
    </p:spTree>
    <p:extLst>
      <p:ext uri="{BB962C8B-B14F-4D97-AF65-F5344CB8AC3E}">
        <p14:creationId xmlns:p14="http://schemas.microsoft.com/office/powerpoint/2010/main" val="2605012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719667" y="982132"/>
            <a:ext cx="10176931" cy="938107"/>
          </a:xfrm>
        </p:spPr>
        <p:txBody>
          <a:bodyPr>
            <a:noAutofit/>
          </a:bodyPr>
          <a:lstStyle/>
          <a:p>
            <a:pPr algn="ctr"/>
            <a:r>
              <a:rPr lang="en-US" sz="2800" b="1" dirty="0"/>
              <a:t>Export The Father’s Leading on the Mountain of Family</a:t>
            </a:r>
            <a:br>
              <a:rPr lang="en-US" sz="2800" b="1" dirty="0"/>
            </a:br>
            <a:r>
              <a:rPr lang="en-US" sz="2800" b="1" dirty="0"/>
              <a:t>Ephesians 3:14-15 AMP</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 y="2400176"/>
            <a:ext cx="12192000" cy="4457824"/>
          </a:xfrm>
        </p:spPr>
        <p:txBody>
          <a:bodyPr>
            <a:normAutofit/>
          </a:bodyPr>
          <a:lstStyle/>
          <a:p>
            <a:pPr marL="0" indent="0">
              <a:buNone/>
            </a:pPr>
            <a:r>
              <a:rPr lang="en-US" sz="2800" b="1" baseline="30000" dirty="0"/>
              <a:t>14 </a:t>
            </a:r>
            <a:r>
              <a:rPr lang="en-US" sz="2800" dirty="0"/>
              <a:t>For this reason [</a:t>
            </a:r>
            <a:r>
              <a:rPr lang="en-US" sz="2800" dirty="0">
                <a:highlight>
                  <a:srgbClr val="FFFF00"/>
                </a:highlight>
              </a:rPr>
              <a:t>grasping the greatness of this plan by which Jews and Gentiles are joined together in Christ</a:t>
            </a:r>
            <a:r>
              <a:rPr lang="en-US" sz="2800" dirty="0"/>
              <a:t>] I bow my knees [in reverence] before the Father [of our Lord Jesus Christ], </a:t>
            </a:r>
          </a:p>
          <a:p>
            <a:pPr marL="0" indent="0">
              <a:buNone/>
            </a:pPr>
            <a:r>
              <a:rPr lang="en-US" sz="2800" b="1" baseline="30000" dirty="0"/>
              <a:t>15 </a:t>
            </a:r>
            <a:r>
              <a:rPr lang="en-US" sz="2800" dirty="0">
                <a:highlight>
                  <a:srgbClr val="00FF00"/>
                </a:highlight>
              </a:rPr>
              <a:t>from whom every family in heaven and on earth derives its name </a:t>
            </a:r>
            <a:r>
              <a:rPr lang="en-US" sz="2800" dirty="0"/>
              <a:t>[</a:t>
            </a:r>
            <a:r>
              <a:rPr lang="en-US" sz="2800" dirty="0">
                <a:highlight>
                  <a:srgbClr val="FF00FF"/>
                </a:highlight>
              </a:rPr>
              <a:t>God—the first and ultimate Father</a:t>
            </a:r>
            <a:r>
              <a:rPr lang="en-US" sz="2800" dirty="0"/>
              <a:t>].</a:t>
            </a:r>
          </a:p>
          <a:p>
            <a:pPr>
              <a:buFontTx/>
              <a:buChar char="-"/>
            </a:pPr>
            <a:r>
              <a:rPr lang="en-US" sz="2800" dirty="0"/>
              <a:t>The whole concept of family is from God</a:t>
            </a:r>
          </a:p>
          <a:p>
            <a:pPr>
              <a:buFontTx/>
              <a:buChar char="-"/>
            </a:pPr>
            <a:r>
              <a:rPr lang="en-US" sz="2800" dirty="0"/>
              <a:t>The order in a family – father, mother, children – is from God</a:t>
            </a:r>
          </a:p>
          <a:p>
            <a:pPr>
              <a:buFontTx/>
              <a:buChar char="-"/>
            </a:pPr>
            <a:r>
              <a:rPr lang="en-US" sz="2800" dirty="0"/>
              <a:t>This </a:t>
            </a:r>
            <a:r>
              <a:rPr lang="en-US" sz="2800" dirty="0">
                <a:highlight>
                  <a:srgbClr val="00FFFF"/>
                </a:highlight>
              </a:rPr>
              <a:t>order brings life </a:t>
            </a:r>
            <a:r>
              <a:rPr lang="en-US" sz="2800" dirty="0"/>
              <a:t>so don’t change it to strife and dysfunction</a:t>
            </a:r>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1108177" y="5962011"/>
            <a:ext cx="906703" cy="895989"/>
          </a:xfrm>
          <a:prstGeom prst="rect">
            <a:avLst/>
          </a:prstGeom>
        </p:spPr>
      </p:pic>
    </p:spTree>
    <p:extLst>
      <p:ext uri="{BB962C8B-B14F-4D97-AF65-F5344CB8AC3E}">
        <p14:creationId xmlns:p14="http://schemas.microsoft.com/office/powerpoint/2010/main" val="1074010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719667" y="982132"/>
            <a:ext cx="10176931" cy="938107"/>
          </a:xfrm>
        </p:spPr>
        <p:txBody>
          <a:bodyPr>
            <a:noAutofit/>
          </a:bodyPr>
          <a:lstStyle/>
          <a:p>
            <a:pPr algn="ctr"/>
            <a:r>
              <a:rPr lang="en-US" sz="2800" b="1" dirty="0"/>
              <a:t>Export The Father’s Leading on the Mountain of Family</a:t>
            </a:r>
            <a:br>
              <a:rPr lang="en-US" sz="2800" b="1" dirty="0"/>
            </a:br>
            <a:r>
              <a:rPr lang="en-US" sz="2800" b="1" dirty="0"/>
              <a:t>2 Samuel 9:7-10 NKJV</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 y="2277533"/>
            <a:ext cx="12192000" cy="4580467"/>
          </a:xfrm>
        </p:spPr>
        <p:txBody>
          <a:bodyPr>
            <a:noAutofit/>
          </a:bodyPr>
          <a:lstStyle/>
          <a:p>
            <a:pPr marL="0" indent="0">
              <a:buNone/>
            </a:pPr>
            <a:r>
              <a:rPr lang="en-US" sz="2400" b="1" baseline="30000" dirty="0"/>
              <a:t>7 </a:t>
            </a:r>
            <a:r>
              <a:rPr lang="en-US" sz="2400" dirty="0"/>
              <a:t>So David said to him, “Do not fear, for I will surely </a:t>
            </a:r>
            <a:r>
              <a:rPr lang="en-US" sz="2400" dirty="0">
                <a:highlight>
                  <a:srgbClr val="00FFFF"/>
                </a:highlight>
              </a:rPr>
              <a:t>show you kindness for Jonathan your father’s sake, </a:t>
            </a:r>
            <a:r>
              <a:rPr lang="en-US" sz="2400" dirty="0"/>
              <a:t>and will restore to you all the land of Saul your grandfather; and </a:t>
            </a:r>
            <a:r>
              <a:rPr lang="en-US" sz="2400" dirty="0">
                <a:highlight>
                  <a:srgbClr val="FFFF00"/>
                </a:highlight>
              </a:rPr>
              <a:t>you shall eat bread at my table continually.”</a:t>
            </a:r>
          </a:p>
          <a:p>
            <a:pPr marL="0" indent="0">
              <a:buNone/>
            </a:pPr>
            <a:r>
              <a:rPr lang="en-US" sz="2400" b="1" baseline="30000" dirty="0"/>
              <a:t>8 </a:t>
            </a:r>
            <a:r>
              <a:rPr lang="en-US" sz="2400" dirty="0"/>
              <a:t>Then he bowed himself, and said, “What </a:t>
            </a:r>
            <a:r>
              <a:rPr lang="en-US" sz="2400" i="1" dirty="0"/>
              <a:t>is</a:t>
            </a:r>
            <a:r>
              <a:rPr lang="en-US" sz="2400" dirty="0"/>
              <a:t> your servant, that you should </a:t>
            </a:r>
            <a:r>
              <a:rPr lang="en-US" sz="2400" dirty="0">
                <a:highlight>
                  <a:srgbClr val="00FF00"/>
                </a:highlight>
              </a:rPr>
              <a:t>look upon such a dead dog as I</a:t>
            </a:r>
            <a:r>
              <a:rPr lang="en-US" sz="2400" dirty="0"/>
              <a:t>?”</a:t>
            </a:r>
          </a:p>
          <a:p>
            <a:pPr marL="0" indent="0">
              <a:buNone/>
            </a:pPr>
            <a:r>
              <a:rPr lang="en-US" sz="2400" b="1" baseline="30000" dirty="0"/>
              <a:t>9 </a:t>
            </a:r>
            <a:r>
              <a:rPr lang="en-US" sz="2400" dirty="0">
                <a:highlight>
                  <a:srgbClr val="FF00FF"/>
                </a:highlight>
              </a:rPr>
              <a:t>And the king called to </a:t>
            </a:r>
            <a:r>
              <a:rPr lang="en-US" sz="2400" dirty="0" err="1">
                <a:highlight>
                  <a:srgbClr val="FF00FF"/>
                </a:highlight>
              </a:rPr>
              <a:t>Ziba</a:t>
            </a:r>
            <a:r>
              <a:rPr lang="en-US" sz="2400" dirty="0"/>
              <a:t>, Saul’s servant, and said to him, “I have given to your master’s son all that belonged to Saul and to all his house. </a:t>
            </a:r>
          </a:p>
          <a:p>
            <a:pPr marL="0" indent="0">
              <a:buNone/>
            </a:pPr>
            <a:r>
              <a:rPr lang="en-US" sz="2400" b="1" baseline="30000" dirty="0"/>
              <a:t>10 </a:t>
            </a:r>
            <a:r>
              <a:rPr lang="en-US" sz="2400" dirty="0"/>
              <a:t>You therefore, and your sons and your servants, shall work the land for him, and you shall bring in </a:t>
            </a:r>
            <a:r>
              <a:rPr lang="en-US" sz="2400" i="1" dirty="0"/>
              <a:t>the harvest,</a:t>
            </a:r>
            <a:r>
              <a:rPr lang="en-US" sz="2400" dirty="0"/>
              <a:t> that your master’s son may have food to eat. But Mephibosheth your master’s son shall eat bread at my table always.” Now </a:t>
            </a:r>
            <a:r>
              <a:rPr lang="en-US" sz="2400" dirty="0" err="1"/>
              <a:t>Ziba</a:t>
            </a:r>
            <a:r>
              <a:rPr lang="en-US" sz="2400" dirty="0"/>
              <a:t> had fifteen sons and twenty servants.</a:t>
            </a:r>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1184377" y="5962011"/>
            <a:ext cx="906703" cy="895989"/>
          </a:xfrm>
          <a:prstGeom prst="rect">
            <a:avLst/>
          </a:prstGeom>
        </p:spPr>
      </p:pic>
    </p:spTree>
    <p:extLst>
      <p:ext uri="{BB962C8B-B14F-4D97-AF65-F5344CB8AC3E}">
        <p14:creationId xmlns:p14="http://schemas.microsoft.com/office/powerpoint/2010/main" val="1504726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719667" y="982132"/>
            <a:ext cx="10176931" cy="938107"/>
          </a:xfrm>
        </p:spPr>
        <p:txBody>
          <a:bodyPr>
            <a:noAutofit/>
          </a:bodyPr>
          <a:lstStyle/>
          <a:p>
            <a:pPr algn="ctr"/>
            <a:r>
              <a:rPr lang="en-US" sz="2800" b="1" dirty="0"/>
              <a:t>Export The Father’s Leading on the Mountain of Family</a:t>
            </a:r>
            <a:br>
              <a:rPr lang="en-US" sz="2800" b="1" dirty="0"/>
            </a:br>
            <a:r>
              <a:rPr lang="en-US" sz="2800" b="1" dirty="0"/>
              <a:t>2 Samuel 9:7 NKJV</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 y="2277533"/>
            <a:ext cx="12192000" cy="4580467"/>
          </a:xfrm>
        </p:spPr>
        <p:txBody>
          <a:bodyPr>
            <a:noAutofit/>
          </a:bodyPr>
          <a:lstStyle/>
          <a:p>
            <a:pPr marL="0" indent="0">
              <a:buNone/>
            </a:pPr>
            <a:r>
              <a:rPr lang="en-US" sz="2400" b="1" baseline="30000" dirty="0"/>
              <a:t>7 </a:t>
            </a:r>
            <a:r>
              <a:rPr lang="en-US" sz="2400" dirty="0"/>
              <a:t>So David said to him, “Do not fear, for I will surely </a:t>
            </a:r>
            <a:r>
              <a:rPr lang="en-US" sz="2400" dirty="0">
                <a:highlight>
                  <a:srgbClr val="00FFFF"/>
                </a:highlight>
              </a:rPr>
              <a:t>show you kindness for Jonathan your father’s sake, </a:t>
            </a:r>
            <a:r>
              <a:rPr lang="en-US" sz="2400" dirty="0"/>
              <a:t>and </a:t>
            </a:r>
            <a:r>
              <a:rPr lang="en-US" sz="2400" dirty="0">
                <a:highlight>
                  <a:srgbClr val="00FF00"/>
                </a:highlight>
              </a:rPr>
              <a:t>will restore to you all the land of Saul your grandfather; </a:t>
            </a:r>
            <a:r>
              <a:rPr lang="en-US" sz="2400" dirty="0"/>
              <a:t>and </a:t>
            </a:r>
            <a:r>
              <a:rPr lang="en-US" sz="2400" dirty="0">
                <a:highlight>
                  <a:srgbClr val="FFFF00"/>
                </a:highlight>
              </a:rPr>
              <a:t>you shall eat bread at my table continually.”</a:t>
            </a:r>
          </a:p>
          <a:p>
            <a:pPr>
              <a:buFontTx/>
              <a:buChar char="-"/>
            </a:pPr>
            <a:r>
              <a:rPr lang="en-US" sz="2400" dirty="0"/>
              <a:t>The Father of the fatherless does not adhere to the throwaway culture</a:t>
            </a:r>
          </a:p>
          <a:p>
            <a:pPr>
              <a:buFontTx/>
              <a:buChar char="-"/>
            </a:pPr>
            <a:r>
              <a:rPr lang="en-US" sz="2400" dirty="0"/>
              <a:t>The Father brings the solitary into the family</a:t>
            </a:r>
          </a:p>
          <a:p>
            <a:pPr>
              <a:buFontTx/>
              <a:buChar char="-"/>
            </a:pPr>
            <a:r>
              <a:rPr lang="en-US" sz="2400" dirty="0"/>
              <a:t>Restore the broken amongst us from a place of divine abundance</a:t>
            </a:r>
          </a:p>
          <a:p>
            <a:pPr>
              <a:buFontTx/>
              <a:buChar char="-"/>
            </a:pPr>
            <a:r>
              <a:rPr lang="en-US" sz="2400" dirty="0"/>
              <a:t>Your lameness is hidden under the table of fellowship</a:t>
            </a:r>
          </a:p>
          <a:p>
            <a:pPr>
              <a:buFontTx/>
              <a:buChar char="-"/>
            </a:pPr>
            <a:r>
              <a:rPr lang="en-US" sz="2400" dirty="0"/>
              <a:t>We all suffer from one form of lameness or another</a:t>
            </a:r>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1184377" y="5962011"/>
            <a:ext cx="906703" cy="895989"/>
          </a:xfrm>
          <a:prstGeom prst="rect">
            <a:avLst/>
          </a:prstGeom>
        </p:spPr>
      </p:pic>
    </p:spTree>
    <p:extLst>
      <p:ext uri="{BB962C8B-B14F-4D97-AF65-F5344CB8AC3E}">
        <p14:creationId xmlns:p14="http://schemas.microsoft.com/office/powerpoint/2010/main" val="1995367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719667" y="982132"/>
            <a:ext cx="10176931" cy="938107"/>
          </a:xfrm>
        </p:spPr>
        <p:txBody>
          <a:bodyPr>
            <a:noAutofit/>
          </a:bodyPr>
          <a:lstStyle/>
          <a:p>
            <a:pPr algn="ctr"/>
            <a:r>
              <a:rPr lang="en-US" sz="2800" b="1" dirty="0"/>
              <a:t>Export The Father’s Leading on the Mountain of Family</a:t>
            </a:r>
            <a:br>
              <a:rPr lang="en-US" sz="2800" b="1" dirty="0"/>
            </a:br>
            <a:r>
              <a:rPr lang="en-US" sz="2800" b="1" dirty="0"/>
              <a:t>2 Samuel 9:8-9 NKJV</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 y="2277533"/>
            <a:ext cx="12192000" cy="4580467"/>
          </a:xfrm>
        </p:spPr>
        <p:txBody>
          <a:bodyPr>
            <a:noAutofit/>
          </a:bodyPr>
          <a:lstStyle/>
          <a:p>
            <a:pPr marL="0" indent="0">
              <a:buNone/>
            </a:pPr>
            <a:r>
              <a:rPr lang="en-US" sz="2400" b="1" baseline="30000" dirty="0"/>
              <a:t>8 </a:t>
            </a:r>
            <a:r>
              <a:rPr lang="en-US" sz="2400" dirty="0"/>
              <a:t>Then he bowed himself, and said, “What </a:t>
            </a:r>
            <a:r>
              <a:rPr lang="en-US" sz="2400" i="1" dirty="0"/>
              <a:t>is</a:t>
            </a:r>
            <a:r>
              <a:rPr lang="en-US" sz="2400" dirty="0"/>
              <a:t> your servant, that you should </a:t>
            </a:r>
            <a:r>
              <a:rPr lang="en-US" sz="2400" dirty="0">
                <a:highlight>
                  <a:srgbClr val="00FF00"/>
                </a:highlight>
              </a:rPr>
              <a:t>look upon such a dead dog as I</a:t>
            </a:r>
            <a:r>
              <a:rPr lang="en-US" sz="2400" dirty="0"/>
              <a:t>?”</a:t>
            </a:r>
          </a:p>
          <a:p>
            <a:pPr marL="0" indent="0">
              <a:buNone/>
            </a:pPr>
            <a:r>
              <a:rPr lang="en-US" sz="2400" b="1" baseline="30000" dirty="0"/>
              <a:t>9 </a:t>
            </a:r>
            <a:r>
              <a:rPr lang="en-US" sz="2400" dirty="0">
                <a:highlight>
                  <a:srgbClr val="FF00FF"/>
                </a:highlight>
              </a:rPr>
              <a:t>And the king called to </a:t>
            </a:r>
            <a:r>
              <a:rPr lang="en-US" sz="2400" dirty="0" err="1">
                <a:highlight>
                  <a:srgbClr val="FF00FF"/>
                </a:highlight>
              </a:rPr>
              <a:t>Ziba</a:t>
            </a:r>
            <a:r>
              <a:rPr lang="en-US" sz="2400" dirty="0"/>
              <a:t>, Saul’s servant, and said to him, “I have given to your master’s son all that belonged to Saul and to all his house. </a:t>
            </a:r>
          </a:p>
          <a:p>
            <a:pPr>
              <a:buFontTx/>
              <a:buChar char="-"/>
            </a:pPr>
            <a:r>
              <a:rPr lang="en-US" sz="2400" dirty="0"/>
              <a:t>The world will emphasize on your lameness until you feel inadequate</a:t>
            </a:r>
          </a:p>
          <a:p>
            <a:pPr>
              <a:buFontTx/>
              <a:buChar char="-"/>
            </a:pPr>
            <a:r>
              <a:rPr lang="en-US" sz="2400" dirty="0"/>
              <a:t>Your family doesn’t wear a label of your lameness on you</a:t>
            </a:r>
          </a:p>
          <a:p>
            <a:pPr>
              <a:buFontTx/>
              <a:buChar char="-"/>
            </a:pPr>
            <a:r>
              <a:rPr lang="en-US" sz="2400" dirty="0"/>
              <a:t>Emphasis on your family member’s lameness reflects your brokenness</a:t>
            </a:r>
          </a:p>
          <a:p>
            <a:pPr>
              <a:buFontTx/>
              <a:buChar char="-"/>
            </a:pPr>
            <a:r>
              <a:rPr lang="en-US" sz="2400" dirty="0"/>
              <a:t>Talking about the lameness in a manner to kill, steal or destroy makes you an agent of the enemy</a:t>
            </a:r>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1184377" y="5962011"/>
            <a:ext cx="906703" cy="895989"/>
          </a:xfrm>
          <a:prstGeom prst="rect">
            <a:avLst/>
          </a:prstGeom>
        </p:spPr>
      </p:pic>
    </p:spTree>
    <p:extLst>
      <p:ext uri="{BB962C8B-B14F-4D97-AF65-F5344CB8AC3E}">
        <p14:creationId xmlns:p14="http://schemas.microsoft.com/office/powerpoint/2010/main" val="2187303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719667" y="982132"/>
            <a:ext cx="10176931" cy="938107"/>
          </a:xfrm>
        </p:spPr>
        <p:txBody>
          <a:bodyPr>
            <a:noAutofit/>
          </a:bodyPr>
          <a:lstStyle/>
          <a:p>
            <a:pPr algn="ctr"/>
            <a:r>
              <a:rPr lang="en-US" sz="2800" b="1" dirty="0"/>
              <a:t>Export The Father’s Leading on the Mountain of Family</a:t>
            </a:r>
            <a:br>
              <a:rPr lang="en-US" sz="2800" b="1" dirty="0"/>
            </a:br>
            <a:r>
              <a:rPr lang="en-US" sz="2800" b="1" dirty="0"/>
              <a:t>2 Samuel 9:10 NKJV</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 y="2277533"/>
            <a:ext cx="12192000" cy="4580467"/>
          </a:xfrm>
        </p:spPr>
        <p:txBody>
          <a:bodyPr>
            <a:noAutofit/>
          </a:bodyPr>
          <a:lstStyle/>
          <a:p>
            <a:pPr marL="0" indent="0">
              <a:buNone/>
            </a:pPr>
            <a:r>
              <a:rPr lang="en-US" sz="2400" b="1" baseline="30000" dirty="0"/>
              <a:t>10 </a:t>
            </a:r>
            <a:r>
              <a:rPr lang="en-US" sz="2400" dirty="0"/>
              <a:t>You therefore, and your sons and your servants, shall work the land for him, and you shall bring in </a:t>
            </a:r>
            <a:r>
              <a:rPr lang="en-US" sz="2400" i="1" dirty="0"/>
              <a:t>the harvest,</a:t>
            </a:r>
            <a:r>
              <a:rPr lang="en-US" sz="2400" dirty="0"/>
              <a:t> that your master’s son may have food to eat. </a:t>
            </a:r>
            <a:r>
              <a:rPr lang="en-US" sz="2400" dirty="0">
                <a:highlight>
                  <a:srgbClr val="00FF00"/>
                </a:highlight>
              </a:rPr>
              <a:t>But Mephibosheth your master’s son shall eat bread at my table always.</a:t>
            </a:r>
            <a:r>
              <a:rPr lang="en-US" sz="2400" dirty="0"/>
              <a:t>” Now </a:t>
            </a:r>
            <a:r>
              <a:rPr lang="en-US" sz="2400" dirty="0" err="1"/>
              <a:t>Ziba</a:t>
            </a:r>
            <a:r>
              <a:rPr lang="en-US" sz="2400" dirty="0"/>
              <a:t> had fifteen sons and twenty servants.</a:t>
            </a:r>
          </a:p>
          <a:p>
            <a:pPr>
              <a:buFontTx/>
              <a:buChar char="-"/>
            </a:pPr>
            <a:r>
              <a:rPr lang="en-US" sz="2400" dirty="0">
                <a:highlight>
                  <a:srgbClr val="FF00FF"/>
                </a:highlight>
              </a:rPr>
              <a:t>Connection</a:t>
            </a:r>
            <a:r>
              <a:rPr lang="en-US" sz="2400" dirty="0"/>
              <a:t> in family enhances the urge to hide our lameness</a:t>
            </a:r>
          </a:p>
          <a:p>
            <a:pPr>
              <a:buFontTx/>
              <a:buChar char="-"/>
            </a:pPr>
            <a:r>
              <a:rPr lang="en-US" sz="2400" dirty="0"/>
              <a:t>Family </a:t>
            </a:r>
            <a:r>
              <a:rPr lang="en-US" sz="2400" dirty="0">
                <a:highlight>
                  <a:srgbClr val="FFFF00"/>
                </a:highlight>
              </a:rPr>
              <a:t>intervenes</a:t>
            </a:r>
            <a:r>
              <a:rPr lang="en-US" sz="2400" dirty="0"/>
              <a:t> to separate us from the ones who emphasize our lameness</a:t>
            </a:r>
          </a:p>
          <a:p>
            <a:pPr>
              <a:buFontTx/>
              <a:buChar char="-"/>
            </a:pPr>
            <a:r>
              <a:rPr lang="en-US" sz="2400" dirty="0"/>
              <a:t>Family recognizes that lameness comes from our </a:t>
            </a:r>
            <a:r>
              <a:rPr lang="en-US" sz="2400" dirty="0">
                <a:highlight>
                  <a:srgbClr val="00FFFF"/>
                </a:highlight>
              </a:rPr>
              <a:t>common enemy</a:t>
            </a:r>
          </a:p>
          <a:p>
            <a:pPr>
              <a:buFontTx/>
              <a:buChar char="-"/>
            </a:pPr>
            <a:r>
              <a:rPr lang="en-US" sz="2400" dirty="0"/>
              <a:t>Lameness is covered by family to bring the best out of us</a:t>
            </a:r>
          </a:p>
          <a:p>
            <a:pPr>
              <a:buFontTx/>
              <a:buChar char="-"/>
            </a:pPr>
            <a:r>
              <a:rPr lang="en-US" sz="2400" dirty="0"/>
              <a:t>We </a:t>
            </a:r>
            <a:r>
              <a:rPr lang="en-US" sz="2400" dirty="0">
                <a:highlight>
                  <a:srgbClr val="FF0000"/>
                </a:highlight>
              </a:rPr>
              <a:t>export dysfunction </a:t>
            </a:r>
            <a:r>
              <a:rPr lang="en-US" sz="2400" dirty="0"/>
              <a:t>when we focus on exposing lameness</a:t>
            </a:r>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1184377" y="5962011"/>
            <a:ext cx="906703" cy="895989"/>
          </a:xfrm>
          <a:prstGeom prst="rect">
            <a:avLst/>
          </a:prstGeom>
        </p:spPr>
      </p:pic>
    </p:spTree>
    <p:extLst>
      <p:ext uri="{BB962C8B-B14F-4D97-AF65-F5344CB8AC3E}">
        <p14:creationId xmlns:p14="http://schemas.microsoft.com/office/powerpoint/2010/main" val="1922361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719667" y="982132"/>
            <a:ext cx="10176931" cy="938107"/>
          </a:xfrm>
        </p:spPr>
        <p:txBody>
          <a:bodyPr>
            <a:noAutofit/>
          </a:bodyPr>
          <a:lstStyle/>
          <a:p>
            <a:pPr algn="ctr"/>
            <a:r>
              <a:rPr lang="en-US" sz="2800" b="1" dirty="0"/>
              <a:t>Export The Father’s Leading on the Mountain of Family</a:t>
            </a:r>
            <a:br>
              <a:rPr lang="en-US" sz="2800" b="1" dirty="0"/>
            </a:br>
            <a:endParaRPr lang="en-US" sz="2800" b="1" dirty="0"/>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 y="2277533"/>
            <a:ext cx="12192000" cy="4580467"/>
          </a:xfrm>
        </p:spPr>
        <p:txBody>
          <a:bodyPr>
            <a:noAutofit/>
          </a:bodyPr>
          <a:lstStyle/>
          <a:p>
            <a:pPr>
              <a:buFontTx/>
              <a:buChar char="-"/>
            </a:pPr>
            <a:r>
              <a:rPr lang="en-US" sz="2400" dirty="0"/>
              <a:t>Profound revelations of the nature of God are hidden in the </a:t>
            </a:r>
            <a:r>
              <a:rPr lang="en-US" sz="2400" dirty="0">
                <a:highlight>
                  <a:srgbClr val="00FF00"/>
                </a:highlight>
              </a:rPr>
              <a:t>valley of the shadow of our lameness</a:t>
            </a:r>
          </a:p>
          <a:p>
            <a:pPr>
              <a:buFontTx/>
              <a:buChar char="-"/>
            </a:pPr>
            <a:r>
              <a:rPr lang="en-US" sz="2400" dirty="0"/>
              <a:t>Notice the foundations that arise from what families have dealt with?</a:t>
            </a:r>
          </a:p>
          <a:p>
            <a:pPr>
              <a:buFontTx/>
              <a:buChar char="-"/>
            </a:pPr>
            <a:r>
              <a:rPr lang="en-US" sz="2400" dirty="0">
                <a:highlight>
                  <a:srgbClr val="00FFFF"/>
                </a:highlight>
              </a:rPr>
              <a:t>Compelling anointing is locked up in a form of lameness </a:t>
            </a:r>
            <a:r>
              <a:rPr lang="en-US" sz="2400" dirty="0"/>
              <a:t>in your family</a:t>
            </a:r>
          </a:p>
          <a:p>
            <a:pPr>
              <a:buFontTx/>
              <a:buChar char="-"/>
            </a:pPr>
            <a:r>
              <a:rPr lang="en-US" sz="2400" dirty="0">
                <a:highlight>
                  <a:srgbClr val="FF00FF"/>
                </a:highlight>
              </a:rPr>
              <a:t>Don’t be quick </a:t>
            </a:r>
            <a:r>
              <a:rPr lang="en-US" sz="2400" dirty="0"/>
              <a:t>on giving up on a family member due to their lameness</a:t>
            </a:r>
          </a:p>
          <a:p>
            <a:pPr>
              <a:buFontTx/>
              <a:buChar char="-"/>
            </a:pPr>
            <a:r>
              <a:rPr lang="en-US" sz="2400" dirty="0"/>
              <a:t>The Spirit in you will come upon you </a:t>
            </a:r>
            <a:r>
              <a:rPr lang="en-US" sz="2400" dirty="0">
                <a:highlight>
                  <a:srgbClr val="FFFF00"/>
                </a:highlight>
              </a:rPr>
              <a:t>when you conquer in your family</a:t>
            </a:r>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1184377" y="5962011"/>
            <a:ext cx="906703" cy="895989"/>
          </a:xfrm>
          <a:prstGeom prst="rect">
            <a:avLst/>
          </a:prstGeom>
        </p:spPr>
      </p:pic>
    </p:spTree>
    <p:extLst>
      <p:ext uri="{BB962C8B-B14F-4D97-AF65-F5344CB8AC3E}">
        <p14:creationId xmlns:p14="http://schemas.microsoft.com/office/powerpoint/2010/main" val="1916810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719667" y="982132"/>
            <a:ext cx="10176931" cy="938107"/>
          </a:xfrm>
        </p:spPr>
        <p:txBody>
          <a:bodyPr>
            <a:noAutofit/>
          </a:bodyPr>
          <a:lstStyle/>
          <a:p>
            <a:pPr algn="ctr"/>
            <a:r>
              <a:rPr lang="en-US" sz="2800" b="1" dirty="0"/>
              <a:t>Export The Father’s Leading on the Mountain of Family</a:t>
            </a:r>
            <a:br>
              <a:rPr lang="en-US" sz="2800" b="1" dirty="0"/>
            </a:br>
            <a:r>
              <a:rPr lang="en-US" sz="2800" b="1" dirty="0"/>
              <a:t>Conclusion</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 y="2277533"/>
            <a:ext cx="12192000" cy="4580467"/>
          </a:xfrm>
        </p:spPr>
        <p:txBody>
          <a:bodyPr>
            <a:noAutofit/>
          </a:bodyPr>
          <a:lstStyle/>
          <a:p>
            <a:pPr>
              <a:buFontTx/>
              <a:buChar char="-"/>
            </a:pPr>
            <a:r>
              <a:rPr lang="en-US" sz="2400" dirty="0"/>
              <a:t>The </a:t>
            </a:r>
            <a:r>
              <a:rPr lang="en-US" sz="2400" dirty="0">
                <a:highlight>
                  <a:srgbClr val="FFFF00"/>
                </a:highlight>
              </a:rPr>
              <a:t>strength</a:t>
            </a:r>
            <a:r>
              <a:rPr lang="en-US" sz="2400" dirty="0"/>
              <a:t> of relationship pushes us to repair, redeem, and resurrect </a:t>
            </a:r>
          </a:p>
          <a:p>
            <a:pPr>
              <a:buFontTx/>
              <a:buChar char="-"/>
            </a:pPr>
            <a:r>
              <a:rPr lang="en-US" sz="2400" dirty="0">
                <a:highlight>
                  <a:srgbClr val="00FF00"/>
                </a:highlight>
              </a:rPr>
              <a:t>Giving must be central to our motive </a:t>
            </a:r>
            <a:r>
              <a:rPr lang="en-US" sz="2400" dirty="0"/>
              <a:t>of forging relationships</a:t>
            </a:r>
          </a:p>
          <a:p>
            <a:pPr>
              <a:buFontTx/>
              <a:buChar char="-"/>
            </a:pPr>
            <a:r>
              <a:rPr lang="en-US" sz="2400" dirty="0">
                <a:highlight>
                  <a:srgbClr val="FF00FF"/>
                </a:highlight>
              </a:rPr>
              <a:t>Be intentional </a:t>
            </a:r>
            <a:r>
              <a:rPr lang="en-US" sz="2400" dirty="0"/>
              <a:t>about bringing someone with their lameness to the family table</a:t>
            </a:r>
          </a:p>
          <a:p>
            <a:pPr>
              <a:buFontTx/>
              <a:buChar char="-"/>
            </a:pPr>
            <a:r>
              <a:rPr lang="en-US" sz="2400" dirty="0"/>
              <a:t>I am because of who we all are (Ubuntu)</a:t>
            </a:r>
          </a:p>
          <a:p>
            <a:pPr>
              <a:buFontTx/>
              <a:buChar char="-"/>
            </a:pPr>
            <a:r>
              <a:rPr lang="en-US" sz="2400" dirty="0"/>
              <a:t>It is said that if you want to go fast you go alone. If you want to go far you go with others.</a:t>
            </a:r>
          </a:p>
          <a:p>
            <a:pPr>
              <a:buFontTx/>
              <a:buChar char="-"/>
            </a:pPr>
            <a:r>
              <a:rPr lang="en-US" sz="2400" dirty="0"/>
              <a:t>May our families arise and export ‘going with others’ even as we “Go therefore and make disciples of the nations, baptizing them in the name of The Father, and of the Son and of the Holy Spirit.”</a:t>
            </a:r>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1184377" y="5962011"/>
            <a:ext cx="906703" cy="895989"/>
          </a:xfrm>
          <a:prstGeom prst="rect">
            <a:avLst/>
          </a:prstGeom>
        </p:spPr>
      </p:pic>
    </p:spTree>
    <p:extLst>
      <p:ext uri="{BB962C8B-B14F-4D97-AF65-F5344CB8AC3E}">
        <p14:creationId xmlns:p14="http://schemas.microsoft.com/office/powerpoint/2010/main" val="285176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3"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15" name="Freeform: Shape 14">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17"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5232771" y="437513"/>
            <a:ext cx="6232398" cy="5954325"/>
          </a:xfrm>
        </p:spPr>
        <p:txBody>
          <a:bodyPr anchor="ctr">
            <a:normAutofit/>
          </a:bodyPr>
          <a:lstStyle/>
          <a:p>
            <a:r>
              <a:rPr lang="en-US" sz="6600" b="1"/>
              <a:t>Get Ready to Lead 4 – Family</a:t>
            </a:r>
            <a:br>
              <a:rPr lang="en-US" sz="6600" b="1"/>
            </a:br>
            <a:r>
              <a:rPr lang="de-DE" sz="6600" b="1">
                <a:latin typeface="Roboto"/>
              </a:rPr>
              <a:t>Revelation 17:9 NKJV </a:t>
            </a:r>
            <a:endParaRPr lang="en-US" sz="6600" b="1"/>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971257" y="1172776"/>
            <a:ext cx="3290257" cy="4512448"/>
          </a:xfrm>
        </p:spPr>
        <p:txBody>
          <a:bodyPr anchor="ctr">
            <a:normAutofit/>
          </a:bodyPr>
          <a:lstStyle/>
          <a:p>
            <a:r>
              <a:rPr lang="en-US" sz="2800" b="1" baseline="30000" dirty="0">
                <a:solidFill>
                  <a:schemeClr val="tx1"/>
                </a:solidFill>
              </a:rPr>
              <a:t>9 </a:t>
            </a:r>
            <a:r>
              <a:rPr lang="en-US" sz="2800" dirty="0">
                <a:solidFill>
                  <a:schemeClr val="tx1"/>
                </a:solidFill>
              </a:rPr>
              <a:t>“Here </a:t>
            </a:r>
            <a:r>
              <a:rPr lang="en-US" sz="2800" i="1" dirty="0">
                <a:solidFill>
                  <a:schemeClr val="tx1"/>
                </a:solidFill>
              </a:rPr>
              <a:t>is</a:t>
            </a:r>
            <a:r>
              <a:rPr lang="en-US" sz="2800" dirty="0">
                <a:solidFill>
                  <a:schemeClr val="tx1"/>
                </a:solidFill>
              </a:rPr>
              <a:t> the mind which has wisdom: The seven heads are seven mountains on which the woman sits. </a:t>
            </a:r>
            <a:r>
              <a:rPr lang="de-DE" sz="2800" b="1" i="0" dirty="0">
                <a:solidFill>
                  <a:schemeClr val="tx1"/>
                </a:solidFill>
                <a:effectLst/>
              </a:rPr>
              <a:t>  </a:t>
            </a:r>
            <a:endParaRPr lang="en-US" sz="2800" b="1" dirty="0">
              <a:solidFill>
                <a:schemeClr val="tx1"/>
              </a:solidFill>
            </a:endParaRP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4"/>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585204822"/>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10">
            <a:extLst>
              <a:ext uri="{FF2B5EF4-FFF2-40B4-BE49-F238E27FC236}">
                <a16:creationId xmlns:a16="http://schemas.microsoft.com/office/drawing/2014/main" id="{FAEF28A3-012D-4640-B8B8-1EF6EAF723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2" name="Rectangle 11">
              <a:extLst>
                <a:ext uri="{FF2B5EF4-FFF2-40B4-BE49-F238E27FC236}">
                  <a16:creationId xmlns:a16="http://schemas.microsoft.com/office/drawing/2014/main" id="{F3B2F1C2-14D3-4A53-B329-323795BCF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a:extLst>
                <a:ext uri="{FF2B5EF4-FFF2-40B4-BE49-F238E27FC236}">
                  <a16:creationId xmlns:a16="http://schemas.microsoft.com/office/drawing/2014/main" id="{194E879E-1515-4211-8F1B-B68A92B2C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F7137E7D-1F4E-498A-97D1-0E1FE6FC6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91375183-B6E5-43E0-B28F-39EC90838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267F36BD-A8AF-4304-A662-1007CC1748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15D9095F-2809-4A90-A032-250AC21C3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9027D7BF-C282-4477-A406-245C3F265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AC3C43D8-426E-472E-A8E8-C41BF7A876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52DCAE0E-B8DE-4C42-A48F-FA0C8345AC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5" name="Rectangle 21">
            <a:extLst>
              <a:ext uri="{FF2B5EF4-FFF2-40B4-BE49-F238E27FC236}">
                <a16:creationId xmlns:a16="http://schemas.microsoft.com/office/drawing/2014/main" id="{59647F54-801D-44AB-8284-EDDFF77631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3EEFE41-4664-4991-97EC-C7652BBDD3AC}"/>
              </a:ext>
            </a:extLst>
          </p:cNvPr>
          <p:cNvSpPr>
            <a:spLocks noGrp="1"/>
          </p:cNvSpPr>
          <p:nvPr>
            <p:ph type="ctrTitle"/>
          </p:nvPr>
        </p:nvSpPr>
        <p:spPr>
          <a:xfrm>
            <a:off x="1154954" y="973668"/>
            <a:ext cx="8761413" cy="706964"/>
          </a:xfrm>
        </p:spPr>
        <p:txBody>
          <a:bodyPr vert="horz" lIns="91440" tIns="45720" rIns="91440" bIns="45720" rtlCol="0" anchor="ctr">
            <a:normAutofit/>
          </a:bodyPr>
          <a:lstStyle/>
          <a:p>
            <a:pPr>
              <a:lnSpc>
                <a:spcPct val="90000"/>
              </a:lnSpc>
            </a:pPr>
            <a:r>
              <a:rPr lang="en-US" sz="900"/>
              <a:t>- Call or email using the information </a:t>
            </a:r>
            <a:br>
              <a:rPr lang="en-US" sz="900"/>
            </a:br>
            <a:r>
              <a:rPr lang="en-US" sz="900"/>
              <a:t>below to schedule an appointment to speak with</a:t>
            </a:r>
            <a:br>
              <a:rPr lang="en-US" sz="900"/>
            </a:br>
            <a:r>
              <a:rPr lang="en-US" sz="900"/>
              <a:t> any of the leaders. </a:t>
            </a:r>
            <a:br>
              <a:rPr lang="en-US" sz="900"/>
            </a:br>
            <a:endParaRPr lang="en-US" sz="900"/>
          </a:p>
        </p:txBody>
      </p:sp>
      <p:sp>
        <p:nvSpPr>
          <p:cNvPr id="5" name="TextBox 4">
            <a:extLst>
              <a:ext uri="{FF2B5EF4-FFF2-40B4-BE49-F238E27FC236}">
                <a16:creationId xmlns:a16="http://schemas.microsoft.com/office/drawing/2014/main" id="{92F69CA3-0E4F-41B9-9205-8C149EF5998B}"/>
              </a:ext>
            </a:extLst>
          </p:cNvPr>
          <p:cNvSpPr txBox="1"/>
          <p:nvPr/>
        </p:nvSpPr>
        <p:spPr>
          <a:xfrm>
            <a:off x="1154954" y="2603500"/>
            <a:ext cx="6397313" cy="3416300"/>
          </a:xfrm>
          <a:prstGeom prst="rect">
            <a:avLst/>
          </a:prstGeom>
        </p:spPr>
        <p:txBody>
          <a:bodyPr vert="horz" lIns="91440" tIns="45720" rIns="91440" bIns="45720" rtlCol="0" anchor="ctr">
            <a:normAutofit/>
          </a:bodyPr>
          <a:lstStyle/>
          <a:p>
            <a:pPr>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Website: www.toms-lifestyle.org </a:t>
            </a:r>
          </a:p>
          <a:p>
            <a:pPr>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YouTube Page: The Outgivers Ministries (TOMS)                                      </a:t>
            </a:r>
          </a:p>
          <a:p>
            <a:pPr>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Blog: www.outgivers.blogspot.com                           </a:t>
            </a:r>
          </a:p>
          <a:p>
            <a:pPr>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Facebook page: www.facebook.com/aboundinchrist   </a:t>
            </a:r>
          </a:p>
          <a:p>
            <a:pPr>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Email: info@toms-lifestyle.org </a:t>
            </a:r>
          </a:p>
          <a:p>
            <a:pPr>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Address: P.O. Box 86362 Gaithersburg, MD 20886  </a:t>
            </a:r>
          </a:p>
          <a:p>
            <a:pPr>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Phone #: 1.844.762.3332 </a:t>
            </a:r>
          </a:p>
          <a:p>
            <a:pPr>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                 1.571.278.7680</a:t>
            </a:r>
          </a:p>
          <a:p>
            <a:pPr marL="0" marR="0">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                 1.240.328.2211</a:t>
            </a:r>
          </a:p>
        </p:txBody>
      </p:sp>
      <p:pic>
        <p:nvPicPr>
          <p:cNvPr id="6" name="Picture 5" descr="Logo&#10;&#10;Description automatically generated">
            <a:extLst>
              <a:ext uri="{FF2B5EF4-FFF2-40B4-BE49-F238E27FC236}">
                <a16:creationId xmlns:a16="http://schemas.microsoft.com/office/drawing/2014/main" id="{0073B78A-68A1-4FEE-B619-1A4F73375A58}"/>
              </a:ext>
            </a:extLst>
          </p:cNvPr>
          <p:cNvPicPr>
            <a:picLocks noChangeAspect="1"/>
          </p:cNvPicPr>
          <p:nvPr/>
        </p:nvPicPr>
        <p:blipFill rotWithShape="1">
          <a:blip r:embed="rId3"/>
          <a:srcRect r="-2" b="417"/>
          <a:stretch/>
        </p:blipFill>
        <p:spPr>
          <a:xfrm>
            <a:off x="8020571" y="2775951"/>
            <a:ext cx="3080048" cy="3067163"/>
          </a:xfrm>
          <a:prstGeom prst="roundRect">
            <a:avLst>
              <a:gd name="adj" fmla="val 1858"/>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3232911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1295402" y="982132"/>
            <a:ext cx="9601196" cy="938107"/>
          </a:xfrm>
        </p:spPr>
        <p:txBody>
          <a:bodyPr>
            <a:normAutofit/>
          </a:bodyPr>
          <a:lstStyle/>
          <a:p>
            <a:r>
              <a:rPr lang="en-US" sz="3200" b="1" dirty="0"/>
              <a:t>Seven Mountains of Influence</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295402" y="2400176"/>
            <a:ext cx="10794998" cy="4457824"/>
          </a:xfrm>
        </p:spPr>
        <p:txBody>
          <a:bodyPr>
            <a:normAutofit/>
          </a:bodyPr>
          <a:lstStyle/>
          <a:p>
            <a:pPr marL="0" indent="0">
              <a:buNone/>
            </a:pPr>
            <a:r>
              <a:rPr lang="en-US" sz="3200" dirty="0"/>
              <a:t>1) Arts and Entertainment  </a:t>
            </a:r>
          </a:p>
          <a:p>
            <a:pPr marL="0" indent="0">
              <a:buNone/>
            </a:pPr>
            <a:r>
              <a:rPr lang="en-US" sz="3200" dirty="0"/>
              <a:t>2) Media                            3) Religion        </a:t>
            </a:r>
          </a:p>
          <a:p>
            <a:pPr marL="0" indent="0">
              <a:buNone/>
            </a:pPr>
            <a:r>
              <a:rPr lang="en-US" sz="3200" dirty="0"/>
              <a:t>4) </a:t>
            </a:r>
            <a:r>
              <a:rPr lang="en-US" sz="3200" dirty="0">
                <a:highlight>
                  <a:srgbClr val="FFFF00"/>
                </a:highlight>
              </a:rPr>
              <a:t>Family	</a:t>
            </a:r>
            <a:r>
              <a:rPr lang="en-US" sz="3200" dirty="0"/>
              <a:t>		                   5) Education    </a:t>
            </a:r>
          </a:p>
          <a:p>
            <a:pPr marL="0" indent="0">
              <a:buNone/>
            </a:pPr>
            <a:r>
              <a:rPr lang="en-US" sz="3200" dirty="0"/>
              <a:t>6) Marketplace                7) Government</a:t>
            </a:r>
          </a:p>
          <a:p>
            <a:pPr marL="0" indent="0">
              <a:buNone/>
            </a:pPr>
            <a:r>
              <a:rPr lang="en-US" sz="3200" dirty="0"/>
              <a:t>Whoever controls the media controls the culture.</a:t>
            </a:r>
          </a:p>
          <a:p>
            <a:pPr marL="0" indent="0">
              <a:buNone/>
            </a:pPr>
            <a:r>
              <a:rPr lang="en-US" sz="3200" dirty="0"/>
              <a:t>Leader of family must watch what comes in through audiovisual, audio, social, print, etc. media.</a:t>
            </a:r>
          </a:p>
          <a:p>
            <a:pPr marL="0" indent="0">
              <a:buNone/>
            </a:pPr>
            <a:endParaRPr lang="en-US" sz="3200" dirty="0"/>
          </a:p>
          <a:p>
            <a:pPr marL="457200" indent="-457200">
              <a:buAutoNum type="arabicParenR"/>
            </a:pPr>
            <a:endParaRPr lang="en-US" dirty="0"/>
          </a:p>
          <a:p>
            <a:pPr marL="0" indent="0">
              <a:buNone/>
            </a:pPr>
            <a:endParaRPr lang="en-US" dirty="0"/>
          </a:p>
          <a:p>
            <a:endParaRPr lang="en-US" dirty="0"/>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0611788" y="5578553"/>
            <a:ext cx="906703" cy="895989"/>
          </a:xfrm>
          <a:prstGeom prst="rect">
            <a:avLst/>
          </a:prstGeom>
        </p:spPr>
      </p:pic>
    </p:spTree>
    <p:extLst>
      <p:ext uri="{BB962C8B-B14F-4D97-AF65-F5344CB8AC3E}">
        <p14:creationId xmlns:p14="http://schemas.microsoft.com/office/powerpoint/2010/main" val="2826362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1295402" y="982132"/>
            <a:ext cx="9601196" cy="938107"/>
          </a:xfrm>
        </p:spPr>
        <p:txBody>
          <a:bodyPr>
            <a:normAutofit fontScale="90000"/>
          </a:bodyPr>
          <a:lstStyle/>
          <a:p>
            <a:pPr algn="ctr"/>
            <a:r>
              <a:rPr lang="en-US" sz="3200" b="1" dirty="0"/>
              <a:t>Family Relationships – Test of Fruit of the Spirit </a:t>
            </a:r>
            <a:br>
              <a:rPr lang="en-US" sz="3200" b="1" dirty="0"/>
            </a:br>
            <a:r>
              <a:rPr lang="en-US" sz="3200" b="1" dirty="0"/>
              <a:t>Galatians 5:22-26 NKJV</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43932" y="2243666"/>
            <a:ext cx="12048067" cy="4614333"/>
          </a:xfrm>
        </p:spPr>
        <p:txBody>
          <a:bodyPr>
            <a:normAutofit/>
          </a:bodyPr>
          <a:lstStyle/>
          <a:p>
            <a:pPr marL="0" indent="0">
              <a:buNone/>
            </a:pPr>
            <a:r>
              <a:rPr lang="en-US" sz="2800" b="1" baseline="30000" dirty="0"/>
              <a:t>22 </a:t>
            </a:r>
            <a:r>
              <a:rPr lang="en-US" sz="2800" dirty="0"/>
              <a:t>But the fruit of the Spirit is love, joy, peace, longsuffering, kindness, goodness, faithfulness, </a:t>
            </a:r>
          </a:p>
          <a:p>
            <a:pPr marL="0" indent="0">
              <a:buNone/>
            </a:pPr>
            <a:r>
              <a:rPr lang="en-US" sz="2800" b="1" baseline="30000" dirty="0"/>
              <a:t>23 </a:t>
            </a:r>
            <a:r>
              <a:rPr lang="en-US" sz="2800" dirty="0"/>
              <a:t>gentleness, self-control. Against such there is no law. </a:t>
            </a:r>
          </a:p>
          <a:p>
            <a:pPr marL="0" indent="0">
              <a:buNone/>
            </a:pPr>
            <a:r>
              <a:rPr lang="en-US" sz="2800" b="1" baseline="30000" dirty="0"/>
              <a:t>24 </a:t>
            </a:r>
            <a:r>
              <a:rPr lang="en-US" sz="2800" dirty="0"/>
              <a:t>And those </a:t>
            </a:r>
            <a:r>
              <a:rPr lang="en-US" sz="2800" i="1" dirty="0"/>
              <a:t>who are</a:t>
            </a:r>
            <a:r>
              <a:rPr lang="en-US" sz="2800" dirty="0"/>
              <a:t> Christ’s have </a:t>
            </a:r>
            <a:r>
              <a:rPr lang="en-US" sz="2800" dirty="0">
                <a:highlight>
                  <a:srgbClr val="FFFF00"/>
                </a:highlight>
              </a:rPr>
              <a:t>crucified</a:t>
            </a:r>
            <a:r>
              <a:rPr lang="en-US" sz="2800" dirty="0"/>
              <a:t> the flesh with its passions and desires. </a:t>
            </a:r>
          </a:p>
          <a:p>
            <a:pPr marL="0" indent="0">
              <a:buNone/>
            </a:pPr>
            <a:r>
              <a:rPr lang="en-US" sz="2800" b="1" baseline="30000" dirty="0"/>
              <a:t>25 </a:t>
            </a:r>
            <a:r>
              <a:rPr lang="en-US" sz="2800" dirty="0">
                <a:highlight>
                  <a:srgbClr val="FFFF00"/>
                </a:highlight>
              </a:rPr>
              <a:t>If we live </a:t>
            </a:r>
            <a:r>
              <a:rPr lang="en-US" sz="2800" dirty="0"/>
              <a:t>in the Spirit, </a:t>
            </a:r>
            <a:r>
              <a:rPr lang="en-US" sz="2800" dirty="0">
                <a:highlight>
                  <a:srgbClr val="FFFF00"/>
                </a:highlight>
              </a:rPr>
              <a:t>let us also walk </a:t>
            </a:r>
            <a:r>
              <a:rPr lang="en-US" sz="2800" dirty="0"/>
              <a:t>in the Spirit. </a:t>
            </a:r>
          </a:p>
          <a:p>
            <a:pPr marL="0" indent="0">
              <a:buNone/>
            </a:pPr>
            <a:r>
              <a:rPr lang="en-US" sz="2800" b="1" baseline="30000" dirty="0"/>
              <a:t>26 </a:t>
            </a:r>
            <a:r>
              <a:rPr lang="en-US" sz="2800" dirty="0">
                <a:highlight>
                  <a:srgbClr val="FFFF00"/>
                </a:highlight>
              </a:rPr>
              <a:t>Let us not become </a:t>
            </a:r>
            <a:r>
              <a:rPr lang="en-US" sz="2800" dirty="0"/>
              <a:t>conceited, provoking one another, envying one another.</a:t>
            </a:r>
          </a:p>
          <a:p>
            <a:pPr marL="0" indent="0">
              <a:buNone/>
            </a:pPr>
            <a:endParaRPr lang="en-US" sz="2800" dirty="0"/>
          </a:p>
          <a:p>
            <a:endParaRPr lang="en-US" dirty="0"/>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0611788" y="5578553"/>
            <a:ext cx="906703" cy="895989"/>
          </a:xfrm>
          <a:prstGeom prst="rect">
            <a:avLst/>
          </a:prstGeom>
        </p:spPr>
      </p:pic>
    </p:spTree>
    <p:extLst>
      <p:ext uri="{BB962C8B-B14F-4D97-AF65-F5344CB8AC3E}">
        <p14:creationId xmlns:p14="http://schemas.microsoft.com/office/powerpoint/2010/main" val="170961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524933" y="982132"/>
            <a:ext cx="10993558" cy="938107"/>
          </a:xfrm>
        </p:spPr>
        <p:txBody>
          <a:bodyPr>
            <a:normAutofit fontScale="90000"/>
          </a:bodyPr>
          <a:lstStyle/>
          <a:p>
            <a:pPr algn="ctr"/>
            <a:r>
              <a:rPr lang="en-US" sz="3200" b="1" dirty="0"/>
              <a:t>Isolation (Me, Myself, &amp; I) – Origin of the Throwaway Culture </a:t>
            </a:r>
            <a:br>
              <a:rPr lang="en-US" sz="3200" b="1" dirty="0"/>
            </a:br>
            <a:r>
              <a:rPr lang="en-US" sz="3200" b="1" dirty="0"/>
              <a:t>Genesis 4:6-9 NKJV</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43932" y="2243666"/>
            <a:ext cx="12048067" cy="4614333"/>
          </a:xfrm>
        </p:spPr>
        <p:txBody>
          <a:bodyPr>
            <a:normAutofit lnSpcReduction="10000"/>
          </a:bodyPr>
          <a:lstStyle/>
          <a:p>
            <a:pPr marL="0" indent="0">
              <a:buNone/>
            </a:pPr>
            <a:r>
              <a:rPr lang="en-US" sz="2800" b="1" baseline="30000" dirty="0"/>
              <a:t>6 </a:t>
            </a:r>
            <a:r>
              <a:rPr lang="en-US" sz="2800" dirty="0"/>
              <a:t>So the </a:t>
            </a:r>
            <a:r>
              <a:rPr lang="en-US" sz="2800" cap="small" dirty="0"/>
              <a:t>Lord</a:t>
            </a:r>
            <a:r>
              <a:rPr lang="en-US" sz="2800" dirty="0"/>
              <a:t> said to Cain, “</a:t>
            </a:r>
            <a:r>
              <a:rPr lang="en-US" sz="2800" dirty="0">
                <a:highlight>
                  <a:srgbClr val="FFFF00"/>
                </a:highlight>
              </a:rPr>
              <a:t>Why are you angry</a:t>
            </a:r>
            <a:r>
              <a:rPr lang="en-US" sz="2800" dirty="0"/>
              <a:t>? </a:t>
            </a:r>
            <a:r>
              <a:rPr lang="en-US" sz="2800" dirty="0">
                <a:highlight>
                  <a:srgbClr val="00FF00"/>
                </a:highlight>
              </a:rPr>
              <a:t>And why has your countenance fallen? </a:t>
            </a:r>
          </a:p>
          <a:p>
            <a:pPr marL="0" indent="0">
              <a:buNone/>
            </a:pPr>
            <a:r>
              <a:rPr lang="en-US" sz="2800" b="1" baseline="30000" dirty="0"/>
              <a:t>7 </a:t>
            </a:r>
            <a:r>
              <a:rPr lang="en-US" sz="2800" dirty="0">
                <a:highlight>
                  <a:srgbClr val="00FFFF"/>
                </a:highlight>
              </a:rPr>
              <a:t>If you do well, will you not be accepted</a:t>
            </a:r>
            <a:r>
              <a:rPr lang="en-US" sz="2800" dirty="0"/>
              <a:t>? </a:t>
            </a:r>
            <a:r>
              <a:rPr lang="en-US" sz="2800" dirty="0">
                <a:highlight>
                  <a:srgbClr val="FF00FF"/>
                </a:highlight>
              </a:rPr>
              <a:t>And if you do not do well, sin lies at the door. And its desire </a:t>
            </a:r>
            <a:r>
              <a:rPr lang="en-US" sz="2800" i="1" dirty="0">
                <a:highlight>
                  <a:srgbClr val="FF00FF"/>
                </a:highlight>
              </a:rPr>
              <a:t>is</a:t>
            </a:r>
            <a:r>
              <a:rPr lang="en-US" sz="2800" dirty="0">
                <a:highlight>
                  <a:srgbClr val="FF00FF"/>
                </a:highlight>
              </a:rPr>
              <a:t> for you</a:t>
            </a:r>
            <a:r>
              <a:rPr lang="en-US" sz="2800" dirty="0"/>
              <a:t>, </a:t>
            </a:r>
            <a:r>
              <a:rPr lang="en-US" sz="2800" dirty="0">
                <a:highlight>
                  <a:srgbClr val="C0C0C0"/>
                </a:highlight>
              </a:rPr>
              <a:t>but you should rule over it.”</a:t>
            </a:r>
          </a:p>
          <a:p>
            <a:pPr marL="0" indent="0">
              <a:buNone/>
            </a:pPr>
            <a:r>
              <a:rPr lang="en-US" sz="2800" b="1" baseline="30000" dirty="0"/>
              <a:t>8 </a:t>
            </a:r>
            <a:r>
              <a:rPr lang="en-US" sz="2800" dirty="0"/>
              <a:t>Now Cain talked with Abel his brother; and it came to pass, when they were in the field, that Cain rose up against Abel his brother and killed him.</a:t>
            </a:r>
          </a:p>
          <a:p>
            <a:pPr marL="0" indent="0">
              <a:buNone/>
            </a:pPr>
            <a:r>
              <a:rPr lang="en-US" sz="2800" b="1" baseline="30000" dirty="0"/>
              <a:t>9 </a:t>
            </a:r>
            <a:r>
              <a:rPr lang="en-US" sz="2800" dirty="0"/>
              <a:t>Then the </a:t>
            </a:r>
            <a:r>
              <a:rPr lang="en-US" sz="2800" cap="small" dirty="0"/>
              <a:t>Lord</a:t>
            </a:r>
            <a:r>
              <a:rPr lang="en-US" sz="2800" dirty="0"/>
              <a:t> said to Cain, “Where </a:t>
            </a:r>
            <a:r>
              <a:rPr lang="en-US" sz="2800" i="1" dirty="0"/>
              <a:t>is</a:t>
            </a:r>
            <a:r>
              <a:rPr lang="en-US" sz="2800" dirty="0"/>
              <a:t> Abel your brother?”</a:t>
            </a:r>
          </a:p>
          <a:p>
            <a:pPr marL="0" indent="0">
              <a:buNone/>
            </a:pPr>
            <a:r>
              <a:rPr lang="en-US" sz="2800" dirty="0"/>
              <a:t>He said, “I do not know. </a:t>
            </a:r>
            <a:r>
              <a:rPr lang="en-US" sz="2800" i="1" dirty="0">
                <a:highlight>
                  <a:srgbClr val="00FF00"/>
                </a:highlight>
              </a:rPr>
              <a:t>Am</a:t>
            </a:r>
            <a:r>
              <a:rPr lang="en-US" sz="2800" dirty="0">
                <a:highlight>
                  <a:srgbClr val="00FF00"/>
                </a:highlight>
              </a:rPr>
              <a:t> I my brother’s keeper</a:t>
            </a:r>
            <a:r>
              <a:rPr lang="en-US" sz="2800" dirty="0"/>
              <a:t>?”</a:t>
            </a:r>
          </a:p>
          <a:p>
            <a:endParaRPr lang="en-US" dirty="0"/>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0611788" y="5578553"/>
            <a:ext cx="906703" cy="895989"/>
          </a:xfrm>
          <a:prstGeom prst="rect">
            <a:avLst/>
          </a:prstGeom>
        </p:spPr>
      </p:pic>
    </p:spTree>
    <p:extLst>
      <p:ext uri="{BB962C8B-B14F-4D97-AF65-F5344CB8AC3E}">
        <p14:creationId xmlns:p14="http://schemas.microsoft.com/office/powerpoint/2010/main" val="1217382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524933" y="982132"/>
            <a:ext cx="10993558" cy="938107"/>
          </a:xfrm>
        </p:spPr>
        <p:txBody>
          <a:bodyPr>
            <a:normAutofit fontScale="90000"/>
          </a:bodyPr>
          <a:lstStyle/>
          <a:p>
            <a:pPr algn="ctr"/>
            <a:r>
              <a:rPr lang="en-US" sz="3200" b="1" dirty="0"/>
              <a:t>Isolation (Me, Myself, &amp; I) – Fruit of the Throwaway Culture </a:t>
            </a:r>
            <a:br>
              <a:rPr lang="en-US" sz="3200" b="1" dirty="0"/>
            </a:br>
            <a:r>
              <a:rPr lang="en-US" sz="3200" b="1" dirty="0"/>
              <a:t>Galatians 5:19-21 NKJV</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43932" y="2243666"/>
            <a:ext cx="12048067" cy="4614333"/>
          </a:xfrm>
        </p:spPr>
        <p:txBody>
          <a:bodyPr>
            <a:normAutofit/>
          </a:bodyPr>
          <a:lstStyle/>
          <a:p>
            <a:pPr marL="0" indent="0">
              <a:buNone/>
            </a:pPr>
            <a:r>
              <a:rPr lang="en-US" sz="2800" b="1" baseline="30000" dirty="0"/>
              <a:t>19 </a:t>
            </a:r>
            <a:r>
              <a:rPr lang="en-US" sz="2800" dirty="0"/>
              <a:t>Now the </a:t>
            </a:r>
            <a:r>
              <a:rPr lang="en-US" sz="2800" dirty="0">
                <a:highlight>
                  <a:srgbClr val="FFFF00"/>
                </a:highlight>
              </a:rPr>
              <a:t>works of the flesh </a:t>
            </a:r>
            <a:r>
              <a:rPr lang="en-US" sz="2800" dirty="0"/>
              <a:t>are evident, which are: adultery, fornication, uncleanness, lewdness, </a:t>
            </a:r>
          </a:p>
          <a:p>
            <a:pPr marL="0" indent="0">
              <a:buNone/>
            </a:pPr>
            <a:r>
              <a:rPr lang="en-US" sz="2800" b="1" baseline="30000" dirty="0"/>
              <a:t>20 </a:t>
            </a:r>
            <a:r>
              <a:rPr lang="en-US" sz="2800" dirty="0"/>
              <a:t>idolatry, sorcery, hatred, contentions, jealousies, outbursts of wrath, selfish ambitions, dissensions, heresies, </a:t>
            </a:r>
          </a:p>
          <a:p>
            <a:pPr marL="0" indent="0">
              <a:buNone/>
            </a:pPr>
            <a:r>
              <a:rPr lang="en-US" sz="2800" b="1" baseline="30000" dirty="0"/>
              <a:t>21 </a:t>
            </a:r>
            <a:r>
              <a:rPr lang="en-US" sz="2800" dirty="0"/>
              <a:t>envy, murders, drunkenness, revelries, and the like; of which I tell you beforehand, just as I also told </a:t>
            </a:r>
            <a:r>
              <a:rPr lang="en-US" sz="2800" i="1" dirty="0"/>
              <a:t>you</a:t>
            </a:r>
            <a:r>
              <a:rPr lang="en-US" sz="2800" dirty="0"/>
              <a:t> in time past, that </a:t>
            </a:r>
            <a:r>
              <a:rPr lang="en-US" sz="2800" dirty="0">
                <a:highlight>
                  <a:srgbClr val="FFFF00"/>
                </a:highlight>
              </a:rPr>
              <a:t>those who practice such things will not inherit the kingdom of God</a:t>
            </a:r>
            <a:r>
              <a:rPr lang="en-US" sz="2800" dirty="0"/>
              <a:t>.</a:t>
            </a:r>
          </a:p>
          <a:p>
            <a:pPr marL="0" indent="0">
              <a:buNone/>
            </a:pPr>
            <a:r>
              <a:rPr lang="en-US" sz="2800" dirty="0"/>
              <a:t>“Am I my brother’s keeper?” – </a:t>
            </a:r>
            <a:r>
              <a:rPr lang="en-US" sz="2800" dirty="0">
                <a:highlight>
                  <a:srgbClr val="00FF00"/>
                </a:highlight>
              </a:rPr>
              <a:t>Throws away God’s manual</a:t>
            </a:r>
          </a:p>
          <a:p>
            <a:pPr marL="0" indent="0">
              <a:buNone/>
            </a:pPr>
            <a:r>
              <a:rPr lang="en-US" sz="2800" dirty="0"/>
              <a:t>“Am I my brother’s keeper?” – </a:t>
            </a:r>
            <a:r>
              <a:rPr lang="en-US" sz="2800" dirty="0">
                <a:highlight>
                  <a:srgbClr val="00FFFF"/>
                </a:highlight>
              </a:rPr>
              <a:t>Flesh rules</a:t>
            </a:r>
          </a:p>
          <a:p>
            <a:endParaRPr lang="en-US" dirty="0"/>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0611788" y="5578553"/>
            <a:ext cx="906703" cy="895989"/>
          </a:xfrm>
          <a:prstGeom prst="rect">
            <a:avLst/>
          </a:prstGeom>
        </p:spPr>
      </p:pic>
    </p:spTree>
    <p:extLst>
      <p:ext uri="{BB962C8B-B14F-4D97-AF65-F5344CB8AC3E}">
        <p14:creationId xmlns:p14="http://schemas.microsoft.com/office/powerpoint/2010/main" val="3058112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524933" y="982132"/>
            <a:ext cx="10993558" cy="938107"/>
          </a:xfrm>
        </p:spPr>
        <p:txBody>
          <a:bodyPr>
            <a:normAutofit fontScale="90000"/>
          </a:bodyPr>
          <a:lstStyle/>
          <a:p>
            <a:pPr algn="ctr"/>
            <a:r>
              <a:rPr lang="en-US" sz="3200" b="1" dirty="0"/>
              <a:t>Isolation (Me, Myself, &amp; I) – Fruit of the Throwaway Culture </a:t>
            </a:r>
            <a:br>
              <a:rPr lang="en-US" sz="3200" b="1" dirty="0"/>
            </a:br>
            <a:endParaRPr lang="en-US" sz="3200" b="1" dirty="0"/>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43932" y="2311400"/>
            <a:ext cx="12048067" cy="4546599"/>
          </a:xfrm>
        </p:spPr>
        <p:txBody>
          <a:bodyPr>
            <a:normAutofit lnSpcReduction="10000"/>
          </a:bodyPr>
          <a:lstStyle/>
          <a:p>
            <a:pPr>
              <a:buFontTx/>
              <a:buChar char="-"/>
            </a:pPr>
            <a:endParaRPr lang="en-US" sz="4000" baseline="30000" dirty="0"/>
          </a:p>
          <a:p>
            <a:pPr>
              <a:buFontTx/>
              <a:buChar char="-"/>
            </a:pPr>
            <a:r>
              <a:rPr lang="en-US" sz="4000" baseline="30000" dirty="0">
                <a:highlight>
                  <a:srgbClr val="00FF00"/>
                </a:highlight>
              </a:rPr>
              <a:t>Babylon thrives on the works of the flesh</a:t>
            </a:r>
          </a:p>
          <a:p>
            <a:pPr>
              <a:buFontTx/>
              <a:buChar char="-"/>
            </a:pPr>
            <a:r>
              <a:rPr lang="en-US" sz="4000" baseline="30000" dirty="0"/>
              <a:t>It’s cheaper to buy new than to repair what is broken</a:t>
            </a:r>
          </a:p>
          <a:p>
            <a:pPr>
              <a:buFontTx/>
              <a:buChar char="-"/>
            </a:pPr>
            <a:r>
              <a:rPr lang="en-US" sz="4000" baseline="30000" dirty="0"/>
              <a:t>Better image or status to replace with a new one than repair</a:t>
            </a:r>
          </a:p>
          <a:p>
            <a:pPr>
              <a:buFontTx/>
              <a:buChar char="-"/>
            </a:pPr>
            <a:r>
              <a:rPr lang="en-US" sz="4000" baseline="30000" dirty="0"/>
              <a:t>Programed to throw away than to fix</a:t>
            </a:r>
          </a:p>
          <a:p>
            <a:pPr>
              <a:buFontTx/>
              <a:buChar char="-"/>
            </a:pPr>
            <a:r>
              <a:rPr lang="en-US" sz="4000" baseline="30000" dirty="0"/>
              <a:t>Programed to transition the throwaway culture from things to people</a:t>
            </a:r>
          </a:p>
          <a:p>
            <a:pPr>
              <a:buFontTx/>
              <a:buChar char="-"/>
            </a:pPr>
            <a:r>
              <a:rPr lang="en-US" sz="4000" baseline="30000" dirty="0">
                <a:highlight>
                  <a:srgbClr val="FFFF00"/>
                </a:highlight>
              </a:rPr>
              <a:t>If the church family, marriage, or friendship doesn’t work – let it go – WRONG!</a:t>
            </a:r>
          </a:p>
          <a:p>
            <a:pPr>
              <a:buFontTx/>
              <a:buChar char="-"/>
            </a:pPr>
            <a:r>
              <a:rPr lang="en-US" sz="4000" baseline="30000" dirty="0"/>
              <a:t>If your job doesn’t work???</a:t>
            </a:r>
          </a:p>
          <a:p>
            <a:pPr>
              <a:buFontTx/>
              <a:buChar char="-"/>
            </a:pPr>
            <a:endParaRPr lang="en-US" sz="2800" dirty="0"/>
          </a:p>
          <a:p>
            <a:endParaRPr lang="en-US" b="1" dirty="0"/>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0611788" y="5578553"/>
            <a:ext cx="906703" cy="895989"/>
          </a:xfrm>
          <a:prstGeom prst="rect">
            <a:avLst/>
          </a:prstGeom>
        </p:spPr>
      </p:pic>
    </p:spTree>
    <p:extLst>
      <p:ext uri="{BB962C8B-B14F-4D97-AF65-F5344CB8AC3E}">
        <p14:creationId xmlns:p14="http://schemas.microsoft.com/office/powerpoint/2010/main" val="427039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524933" y="982132"/>
            <a:ext cx="10993558" cy="938107"/>
          </a:xfrm>
        </p:spPr>
        <p:txBody>
          <a:bodyPr>
            <a:normAutofit fontScale="90000"/>
          </a:bodyPr>
          <a:lstStyle/>
          <a:p>
            <a:pPr algn="ctr"/>
            <a:r>
              <a:rPr lang="en-US" sz="3200" b="1" dirty="0"/>
              <a:t>Throwaway Culture – Another Scheme of the Devil</a:t>
            </a:r>
            <a:br>
              <a:rPr lang="en-US" sz="3200" b="1" dirty="0"/>
            </a:br>
            <a:r>
              <a:rPr lang="en-US" sz="3200" b="1" dirty="0"/>
              <a:t>2 Corinthians 2:10-11 NKJV</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43932" y="2277534"/>
            <a:ext cx="12048067" cy="4580466"/>
          </a:xfrm>
        </p:spPr>
        <p:txBody>
          <a:bodyPr>
            <a:normAutofit fontScale="92500" lnSpcReduction="10000"/>
          </a:bodyPr>
          <a:lstStyle/>
          <a:p>
            <a:pPr marL="0" indent="0">
              <a:buNone/>
            </a:pPr>
            <a:r>
              <a:rPr lang="en-US" sz="2800" b="1" baseline="30000" dirty="0"/>
              <a:t>10 </a:t>
            </a:r>
            <a:r>
              <a:rPr lang="en-US" sz="2800" dirty="0"/>
              <a:t>Now whom you </a:t>
            </a:r>
            <a:r>
              <a:rPr lang="en-US" sz="2800" dirty="0">
                <a:highlight>
                  <a:srgbClr val="00FF00"/>
                </a:highlight>
              </a:rPr>
              <a:t>forgive </a:t>
            </a:r>
            <a:r>
              <a:rPr lang="en-US" sz="2800" dirty="0"/>
              <a:t>anything, I also </a:t>
            </a:r>
            <a:r>
              <a:rPr lang="en-US" sz="2800" i="1" dirty="0"/>
              <a:t>forgive</a:t>
            </a:r>
            <a:r>
              <a:rPr lang="en-US" sz="2800" dirty="0"/>
              <a:t>. For if indeed I have forgiven anything, I have forgiven that one for your sakes in the presence of Christ, </a:t>
            </a:r>
          </a:p>
          <a:p>
            <a:pPr marL="0" indent="0">
              <a:buNone/>
            </a:pPr>
            <a:r>
              <a:rPr lang="en-US" sz="2800" b="1" baseline="30000" dirty="0"/>
              <a:t>11 </a:t>
            </a:r>
            <a:r>
              <a:rPr lang="en-US" sz="2800" dirty="0"/>
              <a:t>lest Satan should take advantage of us; for we are not ignorant of his devices.</a:t>
            </a:r>
          </a:p>
          <a:p>
            <a:pPr marL="0" indent="0">
              <a:buNone/>
            </a:pPr>
            <a:r>
              <a:rPr lang="en-US" sz="3000" b="1" baseline="30000" dirty="0">
                <a:highlight>
                  <a:srgbClr val="FFFF00"/>
                </a:highlight>
              </a:rPr>
              <a:t>2 Corinthians 6:11-12 NKJV</a:t>
            </a:r>
          </a:p>
          <a:p>
            <a:pPr marL="0" indent="0">
              <a:buNone/>
            </a:pPr>
            <a:r>
              <a:rPr lang="en-US" sz="2800" b="1" baseline="30000" dirty="0"/>
              <a:t>11 </a:t>
            </a:r>
            <a:r>
              <a:rPr lang="en-US" sz="2800" dirty="0"/>
              <a:t>Put on the whole armor of God, that you may be able to stand against the wiles of the devil. </a:t>
            </a:r>
          </a:p>
          <a:p>
            <a:pPr marL="0" indent="0">
              <a:buNone/>
            </a:pPr>
            <a:r>
              <a:rPr lang="en-US" sz="2800" b="1" baseline="30000" dirty="0"/>
              <a:t>12 </a:t>
            </a:r>
            <a:r>
              <a:rPr lang="en-US" sz="2800" dirty="0"/>
              <a:t>For we do not wrestle against flesh and blood, but against principalities, against powers, against the rulers of the darkness of this age, against spiritual </a:t>
            </a:r>
            <a:r>
              <a:rPr lang="en-US" sz="2800" i="1" dirty="0"/>
              <a:t>hosts</a:t>
            </a:r>
            <a:r>
              <a:rPr lang="en-US" sz="2800" dirty="0"/>
              <a:t> of wickedness in the heavenly </a:t>
            </a:r>
            <a:r>
              <a:rPr lang="en-US" sz="2800" i="1" dirty="0"/>
              <a:t>places.</a:t>
            </a:r>
            <a:endParaRPr lang="en-US" sz="2800" baseline="30000" dirty="0"/>
          </a:p>
          <a:p>
            <a:pPr>
              <a:buFontTx/>
              <a:buChar char="-"/>
            </a:pPr>
            <a:endParaRPr lang="en-US" sz="2800" dirty="0"/>
          </a:p>
          <a:p>
            <a:endParaRPr lang="en-US" b="1" dirty="0"/>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1285296" y="5962011"/>
            <a:ext cx="906703" cy="895989"/>
          </a:xfrm>
          <a:prstGeom prst="rect">
            <a:avLst/>
          </a:prstGeom>
        </p:spPr>
      </p:pic>
    </p:spTree>
    <p:extLst>
      <p:ext uri="{BB962C8B-B14F-4D97-AF65-F5344CB8AC3E}">
        <p14:creationId xmlns:p14="http://schemas.microsoft.com/office/powerpoint/2010/main" val="1464719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B93-7CBF-4544-9A2E-DA25B8836CFD}"/>
              </a:ext>
            </a:extLst>
          </p:cNvPr>
          <p:cNvSpPr>
            <a:spLocks noGrp="1"/>
          </p:cNvSpPr>
          <p:nvPr>
            <p:ph type="title"/>
          </p:nvPr>
        </p:nvSpPr>
        <p:spPr>
          <a:xfrm>
            <a:off x="1295402" y="982132"/>
            <a:ext cx="9601196" cy="938107"/>
          </a:xfrm>
        </p:spPr>
        <p:txBody>
          <a:bodyPr>
            <a:noAutofit/>
          </a:bodyPr>
          <a:lstStyle/>
          <a:p>
            <a:r>
              <a:rPr lang="en-US" sz="2800" b="1" dirty="0"/>
              <a:t>Parents Must Lead on the Mountain of Family</a:t>
            </a:r>
          </a:p>
        </p:txBody>
      </p:sp>
      <p:sp>
        <p:nvSpPr>
          <p:cNvPr id="3" name="Content Placeholder 2">
            <a:extLst>
              <a:ext uri="{FF2B5EF4-FFF2-40B4-BE49-F238E27FC236}">
                <a16:creationId xmlns:a16="http://schemas.microsoft.com/office/drawing/2014/main" id="{97AB5EDB-C45F-43FD-8026-26808266AC22}"/>
              </a:ext>
            </a:extLst>
          </p:cNvPr>
          <p:cNvSpPr>
            <a:spLocks noGrp="1"/>
          </p:cNvSpPr>
          <p:nvPr>
            <p:ph idx="1"/>
          </p:nvPr>
        </p:nvSpPr>
        <p:spPr>
          <a:xfrm>
            <a:off x="1" y="2400176"/>
            <a:ext cx="12192000" cy="4457824"/>
          </a:xfrm>
        </p:spPr>
        <p:txBody>
          <a:bodyPr>
            <a:normAutofit/>
          </a:bodyPr>
          <a:lstStyle/>
          <a:p>
            <a:pPr>
              <a:buFontTx/>
              <a:buChar char="-"/>
            </a:pPr>
            <a:r>
              <a:rPr lang="en-US" sz="2800" dirty="0"/>
              <a:t>Parents must take </a:t>
            </a:r>
            <a:r>
              <a:rPr lang="en-US" sz="2800" dirty="0">
                <a:highlight>
                  <a:srgbClr val="00FF00"/>
                </a:highlight>
              </a:rPr>
              <a:t>responsibility</a:t>
            </a:r>
            <a:r>
              <a:rPr lang="en-US" sz="2800" dirty="0"/>
              <a:t> – Joshua 24:15</a:t>
            </a:r>
          </a:p>
          <a:p>
            <a:pPr>
              <a:buFontTx/>
              <a:buChar char="-"/>
            </a:pPr>
            <a:r>
              <a:rPr lang="en-US" sz="2800" dirty="0"/>
              <a:t>Parents must </a:t>
            </a:r>
            <a:r>
              <a:rPr lang="en-US" sz="2800" dirty="0">
                <a:highlight>
                  <a:srgbClr val="FFFF00"/>
                </a:highlight>
              </a:rPr>
              <a:t>submit</a:t>
            </a:r>
            <a:r>
              <a:rPr lang="en-US" sz="2800" dirty="0"/>
              <a:t> one to another – Ephesians 5:21</a:t>
            </a:r>
          </a:p>
          <a:p>
            <a:pPr>
              <a:buFontTx/>
              <a:buChar char="-"/>
            </a:pPr>
            <a:r>
              <a:rPr lang="en-US" sz="2800" dirty="0"/>
              <a:t>Parents must </a:t>
            </a:r>
            <a:r>
              <a:rPr lang="en-US" sz="2800" dirty="0">
                <a:highlight>
                  <a:srgbClr val="00FFFF"/>
                </a:highlight>
              </a:rPr>
              <a:t>not provoke </a:t>
            </a:r>
            <a:r>
              <a:rPr lang="en-US" sz="2800" dirty="0"/>
              <a:t>their children – Ephesians 6:4</a:t>
            </a:r>
          </a:p>
          <a:p>
            <a:pPr>
              <a:buFontTx/>
              <a:buChar char="-"/>
            </a:pPr>
            <a:r>
              <a:rPr lang="en-US" sz="2800" dirty="0"/>
              <a:t>Parents must </a:t>
            </a:r>
            <a:r>
              <a:rPr lang="en-US" sz="2800" dirty="0">
                <a:highlight>
                  <a:srgbClr val="FF00FF"/>
                </a:highlight>
              </a:rPr>
              <a:t>speak comforting words </a:t>
            </a:r>
            <a:r>
              <a:rPr lang="en-US" sz="2800" dirty="0"/>
              <a:t>to children – Isaiah 50:4</a:t>
            </a:r>
          </a:p>
          <a:p>
            <a:pPr>
              <a:buFontTx/>
              <a:buChar char="-"/>
            </a:pPr>
            <a:r>
              <a:rPr lang="en-US" sz="2800" dirty="0"/>
              <a:t>Parents must </a:t>
            </a:r>
            <a:r>
              <a:rPr lang="en-US" sz="2800" dirty="0">
                <a:highlight>
                  <a:srgbClr val="FF0000"/>
                </a:highlight>
              </a:rPr>
              <a:t>welcome spiritual children </a:t>
            </a:r>
            <a:r>
              <a:rPr lang="en-US" sz="2800" dirty="0"/>
              <a:t>- Isaiah 54:1-3</a:t>
            </a:r>
          </a:p>
          <a:p>
            <a:pPr>
              <a:buFontTx/>
              <a:buChar char="-"/>
            </a:pPr>
            <a:r>
              <a:rPr lang="en-US" sz="2800" dirty="0"/>
              <a:t>The </a:t>
            </a:r>
            <a:r>
              <a:rPr lang="en-US" sz="2800" dirty="0">
                <a:highlight>
                  <a:srgbClr val="FFFF00"/>
                </a:highlight>
              </a:rPr>
              <a:t>Lord will realign </a:t>
            </a:r>
            <a:r>
              <a:rPr lang="en-US" sz="2800" dirty="0"/>
              <a:t>children with their parents – Malachi 3:5-6</a:t>
            </a:r>
          </a:p>
          <a:p>
            <a:pPr>
              <a:buFontTx/>
              <a:buChar char="-"/>
            </a:pPr>
            <a:r>
              <a:rPr lang="en-US" sz="2800" dirty="0"/>
              <a:t>Children must </a:t>
            </a:r>
            <a:r>
              <a:rPr lang="en-US" sz="2800" dirty="0">
                <a:highlight>
                  <a:srgbClr val="00FFFF"/>
                </a:highlight>
              </a:rPr>
              <a:t>obey</a:t>
            </a:r>
            <a:r>
              <a:rPr lang="en-US" sz="2800" dirty="0"/>
              <a:t> their parents – Ephesians 6:1-3</a:t>
            </a:r>
            <a:r>
              <a:rPr lang="en-US" dirty="0"/>
              <a:t> </a:t>
            </a:r>
            <a:endParaRPr lang="en-US" sz="2800" dirty="0"/>
          </a:p>
        </p:txBody>
      </p:sp>
      <p:pic>
        <p:nvPicPr>
          <p:cNvPr id="4" name="Picture 3" descr="Logo&#10;&#10;Description automatically generated">
            <a:extLst>
              <a:ext uri="{FF2B5EF4-FFF2-40B4-BE49-F238E27FC236}">
                <a16:creationId xmlns:a16="http://schemas.microsoft.com/office/drawing/2014/main" id="{B090E4C5-B959-4485-AD02-EFD0BE511BCB}"/>
              </a:ext>
            </a:extLst>
          </p:cNvPr>
          <p:cNvPicPr>
            <a:picLocks noChangeAspect="1"/>
          </p:cNvPicPr>
          <p:nvPr/>
        </p:nvPicPr>
        <p:blipFill>
          <a:blip r:embed="rId3"/>
          <a:stretch>
            <a:fillRect/>
          </a:stretch>
        </p:blipFill>
        <p:spPr>
          <a:xfrm>
            <a:off x="11108177" y="5962011"/>
            <a:ext cx="906703" cy="895989"/>
          </a:xfrm>
          <a:prstGeom prst="rect">
            <a:avLst/>
          </a:prstGeom>
        </p:spPr>
      </p:pic>
    </p:spTree>
    <p:extLst>
      <p:ext uri="{BB962C8B-B14F-4D97-AF65-F5344CB8AC3E}">
        <p14:creationId xmlns:p14="http://schemas.microsoft.com/office/powerpoint/2010/main" val="4766172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7186</TotalTime>
  <Words>2178</Words>
  <Application>Microsoft Office PowerPoint</Application>
  <PresentationFormat>Widescreen</PresentationFormat>
  <Paragraphs>157</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Roboto</vt:lpstr>
      <vt:lpstr>Wingdings 3</vt:lpstr>
      <vt:lpstr>Ion Boardroom</vt:lpstr>
      <vt:lpstr>Communion – Isaiah 60:1-3 NKJV</vt:lpstr>
      <vt:lpstr>Get Ready to Lead 4 – Family Revelation 17:9 NKJV </vt:lpstr>
      <vt:lpstr>Seven Mountains of Influence</vt:lpstr>
      <vt:lpstr>Family Relationships – Test of Fruit of the Spirit  Galatians 5:22-26 NKJV</vt:lpstr>
      <vt:lpstr>Isolation (Me, Myself, &amp; I) – Origin of the Throwaway Culture  Genesis 4:6-9 NKJV</vt:lpstr>
      <vt:lpstr>Isolation (Me, Myself, &amp; I) – Fruit of the Throwaway Culture  Galatians 5:19-21 NKJV</vt:lpstr>
      <vt:lpstr>Isolation (Me, Myself, &amp; I) – Fruit of the Throwaway Culture  </vt:lpstr>
      <vt:lpstr>Throwaway Culture – Another Scheme of the Devil 2 Corinthians 2:10-11 NKJV</vt:lpstr>
      <vt:lpstr>Parents Must Lead on the Mountain of Family</vt:lpstr>
      <vt:lpstr>Parents Lead as Exporters on the Mountain of Family</vt:lpstr>
      <vt:lpstr>Parents Export as Ministers on the Mountain of Family Matthew 22:37-40 NKJV</vt:lpstr>
      <vt:lpstr>Export The Father’s Leading on the Mountain of Family Psalm 68:5-6 NKJV</vt:lpstr>
      <vt:lpstr>Export The Father’s Leading on the Mountain of Family Ephesians 3:14-15 AMP</vt:lpstr>
      <vt:lpstr>Export The Father’s Leading on the Mountain of Family 2 Samuel 9:7-10 NKJV</vt:lpstr>
      <vt:lpstr>Export The Father’s Leading on the Mountain of Family 2 Samuel 9:7 NKJV</vt:lpstr>
      <vt:lpstr>Export The Father’s Leading on the Mountain of Family 2 Samuel 9:8-9 NKJV</vt:lpstr>
      <vt:lpstr>Export The Father’s Leading on the Mountain of Family 2 Samuel 9:10 NKJV</vt:lpstr>
      <vt:lpstr>Export The Father’s Leading on the Mountain of Family </vt:lpstr>
      <vt:lpstr>Export The Father’s Leading on the Mountain of Family Conclusion</vt:lpstr>
      <vt:lpstr>- Call or email using the information  below to schedule an appointment to speak with  any of the leaders.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Sower</dc:title>
  <dc:creator>Kwame</dc:creator>
  <cp:lastModifiedBy>Kwame</cp:lastModifiedBy>
  <cp:revision>146</cp:revision>
  <dcterms:created xsi:type="dcterms:W3CDTF">2021-01-10T03:31:32Z</dcterms:created>
  <dcterms:modified xsi:type="dcterms:W3CDTF">2021-08-15T02:42:17Z</dcterms:modified>
</cp:coreProperties>
</file>