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5"/>
  </p:notesMasterIdLst>
  <p:sldIdLst>
    <p:sldId id="292" r:id="rId5"/>
    <p:sldId id="310" r:id="rId6"/>
    <p:sldId id="311" r:id="rId7"/>
    <p:sldId id="312" r:id="rId8"/>
    <p:sldId id="313" r:id="rId9"/>
    <p:sldId id="314" r:id="rId10"/>
    <p:sldId id="316" r:id="rId11"/>
    <p:sldId id="315" r:id="rId12"/>
    <p:sldId id="317" r:id="rId13"/>
    <p:sldId id="31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5" autoAdjust="0"/>
    <p:restoredTop sz="93222" autoAdjust="0"/>
  </p:normalViewPr>
  <p:slideViewPr>
    <p:cSldViewPr snapToGrid="0">
      <p:cViewPr varScale="1">
        <p:scale>
          <a:sx n="85" d="100"/>
          <a:sy n="85" d="100"/>
        </p:scale>
        <p:origin x="4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28751B-E3C2-44EB-9654-2A7863298F37}" type="datetimeFigureOut">
              <a:rPr lang="en-US" smtClean="0"/>
              <a:t>10/28/2020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2436D5-647E-41A0-BCF7-2C75838004F3}" type="slidenum">
              <a:rPr lang="en-US" smtClean="0"/>
              <a:t>‹#›</a:t>
            </a:fld>
            <a:endParaRPr lang="en-US"/>
          </a:p>
        </p:txBody>
      </p:sp>
    </p:spTree>
    <p:extLst>
      <p:ext uri="{BB962C8B-B14F-4D97-AF65-F5344CB8AC3E}">
        <p14:creationId xmlns:p14="http://schemas.microsoft.com/office/powerpoint/2010/main" val="3880152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Those who were directly involved in decision making with Moab, died.</a:t>
            </a:r>
          </a:p>
          <a:p>
            <a:pPr marL="171450" indent="-171450">
              <a:buFontTx/>
              <a:buChar char="-"/>
            </a:pPr>
            <a:r>
              <a:rPr lang="en-US" dirty="0"/>
              <a:t>Naomi did not die because she was indirectly involved.</a:t>
            </a:r>
          </a:p>
        </p:txBody>
      </p:sp>
      <p:sp>
        <p:nvSpPr>
          <p:cNvPr id="4" name="Slide Number Placeholder 3"/>
          <p:cNvSpPr>
            <a:spLocks noGrp="1"/>
          </p:cNvSpPr>
          <p:nvPr>
            <p:ph type="sldNum" sz="quarter" idx="5"/>
          </p:nvPr>
        </p:nvSpPr>
        <p:spPr/>
        <p:txBody>
          <a:bodyPr/>
          <a:lstStyle/>
          <a:p>
            <a:fld id="{F62436D5-647E-41A0-BCF7-2C75838004F3}" type="slidenum">
              <a:rPr lang="en-US" smtClean="0"/>
              <a:t>5</a:t>
            </a:fld>
            <a:endParaRPr lang="en-US"/>
          </a:p>
        </p:txBody>
      </p:sp>
    </p:spTree>
    <p:extLst>
      <p:ext uri="{BB962C8B-B14F-4D97-AF65-F5344CB8AC3E}">
        <p14:creationId xmlns:p14="http://schemas.microsoft.com/office/powerpoint/2010/main" val="2619444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5"/>
          </p:nvPr>
        </p:nvSpPr>
        <p:spPr/>
        <p:txBody>
          <a:bodyPr/>
          <a:lstStyle/>
          <a:p>
            <a:fld id="{F62436D5-647E-41A0-BCF7-2C75838004F3}" type="slidenum">
              <a:rPr lang="en-US" smtClean="0"/>
              <a:t>6</a:t>
            </a:fld>
            <a:endParaRPr lang="en-US"/>
          </a:p>
        </p:txBody>
      </p:sp>
    </p:spTree>
    <p:extLst>
      <p:ext uri="{BB962C8B-B14F-4D97-AF65-F5344CB8AC3E}">
        <p14:creationId xmlns:p14="http://schemas.microsoft.com/office/powerpoint/2010/main" val="4086028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5"/>
          </p:nvPr>
        </p:nvSpPr>
        <p:spPr/>
        <p:txBody>
          <a:bodyPr/>
          <a:lstStyle/>
          <a:p>
            <a:fld id="{F62436D5-647E-41A0-BCF7-2C75838004F3}" type="slidenum">
              <a:rPr lang="en-US" smtClean="0"/>
              <a:t>7</a:t>
            </a:fld>
            <a:endParaRPr lang="en-US"/>
          </a:p>
        </p:txBody>
      </p:sp>
    </p:spTree>
    <p:extLst>
      <p:ext uri="{BB962C8B-B14F-4D97-AF65-F5344CB8AC3E}">
        <p14:creationId xmlns:p14="http://schemas.microsoft.com/office/powerpoint/2010/main" val="3317300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5"/>
          </p:nvPr>
        </p:nvSpPr>
        <p:spPr/>
        <p:txBody>
          <a:bodyPr/>
          <a:lstStyle/>
          <a:p>
            <a:fld id="{F62436D5-647E-41A0-BCF7-2C75838004F3}" type="slidenum">
              <a:rPr lang="en-US" smtClean="0"/>
              <a:t>8</a:t>
            </a:fld>
            <a:endParaRPr lang="en-US"/>
          </a:p>
        </p:txBody>
      </p:sp>
    </p:spTree>
    <p:extLst>
      <p:ext uri="{BB962C8B-B14F-4D97-AF65-F5344CB8AC3E}">
        <p14:creationId xmlns:p14="http://schemas.microsoft.com/office/powerpoint/2010/main" val="3158722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5"/>
          </p:nvPr>
        </p:nvSpPr>
        <p:spPr/>
        <p:txBody>
          <a:bodyPr/>
          <a:lstStyle/>
          <a:p>
            <a:fld id="{F62436D5-647E-41A0-BCF7-2C75838004F3}" type="slidenum">
              <a:rPr lang="en-US" smtClean="0"/>
              <a:t>9</a:t>
            </a:fld>
            <a:endParaRPr lang="en-US"/>
          </a:p>
        </p:txBody>
      </p:sp>
    </p:spTree>
    <p:extLst>
      <p:ext uri="{BB962C8B-B14F-4D97-AF65-F5344CB8AC3E}">
        <p14:creationId xmlns:p14="http://schemas.microsoft.com/office/powerpoint/2010/main" val="3285020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5"/>
          </p:nvPr>
        </p:nvSpPr>
        <p:spPr/>
        <p:txBody>
          <a:bodyPr/>
          <a:lstStyle/>
          <a:p>
            <a:fld id="{F62436D5-647E-41A0-BCF7-2C75838004F3}" type="slidenum">
              <a:rPr lang="en-US" smtClean="0"/>
              <a:t>10</a:t>
            </a:fld>
            <a:endParaRPr lang="en-US"/>
          </a:p>
        </p:txBody>
      </p:sp>
    </p:spTree>
    <p:extLst>
      <p:ext uri="{BB962C8B-B14F-4D97-AF65-F5344CB8AC3E}">
        <p14:creationId xmlns:p14="http://schemas.microsoft.com/office/powerpoint/2010/main" val="261664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10/28/2020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95775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10/28/2020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87031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10/28/2020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49905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10/28/2020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290950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10/28/2020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54514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10/28/2020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38170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10/28/2020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96916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10/28/2020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00753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10/28/2020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808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10/28/2020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11640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E346D14A-35B6-462B-940E-FB42AD8A3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FC727E0C-AA2A-4BF0-B0C6-94E059D855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7" y="643464"/>
            <a:ext cx="6269159" cy="557107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30" name="Rectangle 29">
            <a:extLst>
              <a:ext uri="{FF2B5EF4-FFF2-40B4-BE49-F238E27FC236}">
                <a16:creationId xmlns:a16="http://schemas.microsoft.com/office/drawing/2014/main" id="{1F6B2E7B-50A4-474C-A0BF-55323ECDA1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16" y="809244"/>
            <a:ext cx="5943600" cy="5239512"/>
          </a:xfrm>
          <a:prstGeom prst="rect">
            <a:avLst/>
          </a:prstGeom>
          <a:noFill/>
          <a:ln w="6350" cap="sq" cmpd="sng" algn="ctr">
            <a:solidFill>
              <a:schemeClr val="tx1">
                <a:lumMod val="75000"/>
                <a:lumOff val="25000"/>
              </a:schemeClr>
            </a:solidFill>
            <a:prstDash val="solid"/>
            <a:miter lim="800000"/>
          </a:ln>
          <a:effectLst/>
        </p:spPr>
      </p:sp>
      <p:sp>
        <p:nvSpPr>
          <p:cNvPr id="3" name="Subtitle 2">
            <a:extLst>
              <a:ext uri="{FF2B5EF4-FFF2-40B4-BE49-F238E27FC236}">
                <a16:creationId xmlns:a16="http://schemas.microsoft.com/office/drawing/2014/main" id="{5C5BFB45-FC34-495C-9C68-F9641246C2EE}"/>
              </a:ext>
            </a:extLst>
          </p:cNvPr>
          <p:cNvSpPr>
            <a:spLocks noGrp="1"/>
          </p:cNvSpPr>
          <p:nvPr>
            <p:ph type="subTitle" idx="1"/>
          </p:nvPr>
        </p:nvSpPr>
        <p:spPr>
          <a:xfrm>
            <a:off x="4665057" y="5334557"/>
            <a:ext cx="2206968" cy="797089"/>
          </a:xfrm>
        </p:spPr>
        <p:txBody>
          <a:bodyPr>
            <a:normAutofit lnSpcReduction="10000"/>
          </a:bodyPr>
          <a:lstStyle/>
          <a:p>
            <a:pPr>
              <a:spcAft>
                <a:spcPts val="600"/>
              </a:spcAft>
            </a:pPr>
            <a:r>
              <a:rPr lang="en-US" dirty="0"/>
              <a:t>Host</a:t>
            </a:r>
          </a:p>
          <a:p>
            <a:pPr>
              <a:spcAft>
                <a:spcPts val="600"/>
              </a:spcAft>
            </a:pPr>
            <a:r>
              <a:rPr lang="en-US" dirty="0"/>
              <a:t>Mildred </a:t>
            </a:r>
            <a:r>
              <a:rPr lang="en-US" dirty="0" err="1"/>
              <a:t>Mukong</a:t>
            </a:r>
            <a:endParaRPr lang="en-US" dirty="0"/>
          </a:p>
        </p:txBody>
      </p:sp>
      <p:sp>
        <p:nvSpPr>
          <p:cNvPr id="32" name="Rectangle 31">
            <a:extLst>
              <a:ext uri="{FF2B5EF4-FFF2-40B4-BE49-F238E27FC236}">
                <a16:creationId xmlns:a16="http://schemas.microsoft.com/office/drawing/2014/main" id="{DAB684CD-1CA6-44AD-B86E-07661B89BA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7796"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4" name="Straight Connector 33">
            <a:extLst>
              <a:ext uri="{FF2B5EF4-FFF2-40B4-BE49-F238E27FC236}">
                <a16:creationId xmlns:a16="http://schemas.microsoft.com/office/drawing/2014/main" id="{A207C111-4AF5-46E6-9072-33829E27EC1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32096"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1B42FE6-BEAF-413E-A213-73F20F11F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23736"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232A2AC-37C6-4CAC-BAAD-1606F4BB6FF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32096"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469C48A1-EB28-4011-BF37-208DCF07F4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055" y="0"/>
            <a:ext cx="4636008"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close up of a logo&#10;&#10;Description automatically generated">
            <a:extLst>
              <a:ext uri="{FF2B5EF4-FFF2-40B4-BE49-F238E27FC236}">
                <a16:creationId xmlns:a16="http://schemas.microsoft.com/office/drawing/2014/main" id="{D716339B-2EEB-475D-97B6-7947DB116C59}"/>
              </a:ext>
            </a:extLst>
          </p:cNvPr>
          <p:cNvPicPr>
            <a:picLocks noChangeAspect="1"/>
          </p:cNvPicPr>
          <p:nvPr/>
        </p:nvPicPr>
        <p:blipFill rotWithShape="1">
          <a:blip r:embed="rId3"/>
          <a:srcRect t="9696" r="4" b="16300"/>
          <a:stretch/>
        </p:blipFill>
        <p:spPr>
          <a:xfrm>
            <a:off x="2533536" y="3487629"/>
            <a:ext cx="1469943" cy="1087847"/>
          </a:xfrm>
          <a:prstGeom prst="rect">
            <a:avLst/>
          </a:prstGeom>
        </p:spPr>
      </p:pic>
      <p:sp>
        <p:nvSpPr>
          <p:cNvPr id="18" name="TextBox 17">
            <a:extLst>
              <a:ext uri="{FF2B5EF4-FFF2-40B4-BE49-F238E27FC236}">
                <a16:creationId xmlns:a16="http://schemas.microsoft.com/office/drawing/2014/main" id="{DEB24D19-0FB2-4C54-87FE-04527CD45452}"/>
              </a:ext>
            </a:extLst>
          </p:cNvPr>
          <p:cNvSpPr txBox="1"/>
          <p:nvPr/>
        </p:nvSpPr>
        <p:spPr>
          <a:xfrm>
            <a:off x="729433" y="1679374"/>
            <a:ext cx="6097190" cy="1754326"/>
          </a:xfrm>
          <a:prstGeom prst="rect">
            <a:avLst/>
          </a:prstGeom>
          <a:noFill/>
        </p:spPr>
        <p:txBody>
          <a:bodyPr wrap="square">
            <a:spAutoFit/>
          </a:bodyPr>
          <a:lstStyle/>
          <a:p>
            <a:r>
              <a:rPr lang="en-US" b="1" dirty="0"/>
              <a:t>Website: www.toms-lifestyle.org </a:t>
            </a:r>
          </a:p>
          <a:p>
            <a:r>
              <a:rPr lang="en-US" b="1" dirty="0"/>
              <a:t>Blog: www.outgivers.blogspot.com </a:t>
            </a:r>
          </a:p>
          <a:p>
            <a:r>
              <a:rPr lang="en-US" b="1" dirty="0"/>
              <a:t>Facebook page: www.facebook.com/aboundinchrist Email: info@toms-lifestyle.org </a:t>
            </a:r>
          </a:p>
          <a:p>
            <a:r>
              <a:rPr lang="en-US" b="1" dirty="0"/>
              <a:t>Address: P.O. Box 86362 Gaithersburg, MD 20886 Phone #: 1.844.762.3332 </a:t>
            </a:r>
          </a:p>
        </p:txBody>
      </p:sp>
      <p:sp>
        <p:nvSpPr>
          <p:cNvPr id="20" name="Subtitle 2">
            <a:extLst>
              <a:ext uri="{FF2B5EF4-FFF2-40B4-BE49-F238E27FC236}">
                <a16:creationId xmlns:a16="http://schemas.microsoft.com/office/drawing/2014/main" id="{E2AE256B-0CD9-4E25-8C45-20C214F94924}"/>
              </a:ext>
            </a:extLst>
          </p:cNvPr>
          <p:cNvSpPr txBox="1">
            <a:spLocks/>
          </p:cNvSpPr>
          <p:nvPr/>
        </p:nvSpPr>
        <p:spPr>
          <a:xfrm>
            <a:off x="7691058" y="2099280"/>
            <a:ext cx="4231204" cy="2697113"/>
          </a:xfrm>
          <a:prstGeom prst="rect">
            <a:avLst/>
          </a:prstGeom>
        </p:spPr>
        <p:txBody>
          <a:bodyPr vert="horz" lIns="91440" tIns="45720" rIns="91440" bIns="45720" rtlCol="0">
            <a:normAutofit/>
          </a:bodyPr>
          <a:lstStyle>
            <a:lvl1pPr marL="0" indent="0" algn="ctr" defTabSz="914400" rtl="0" eaLnBrk="1" latinLnBrk="0" hangingPunct="1">
              <a:lnSpc>
                <a:spcPct val="120000"/>
              </a:lnSpc>
              <a:spcBef>
                <a:spcPts val="0"/>
              </a:spcBef>
              <a:spcAft>
                <a:spcPts val="0"/>
              </a:spcAft>
              <a:buClr>
                <a:schemeClr val="tx1">
                  <a:lumMod val="85000"/>
                  <a:lumOff val="15000"/>
                </a:schemeClr>
              </a:buClr>
              <a:buFont typeface="Garamond" pitchFamily="18" charset="0"/>
              <a:buNone/>
              <a:defRPr sz="1800" kern="1200" spc="80" baseline="0">
                <a:solidFill>
                  <a:schemeClr val="tx1">
                    <a:lumMod val="95000"/>
                    <a:lumOff val="5000"/>
                  </a:schemeClr>
                </a:solidFill>
                <a:latin typeface="+mn-lt"/>
                <a:ea typeface="+mn-ea"/>
                <a:cs typeface="+mn-cs"/>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pPr>
              <a:spcAft>
                <a:spcPts val="600"/>
              </a:spcAft>
            </a:pPr>
            <a:r>
              <a:rPr lang="en-US" sz="2800" b="1" dirty="0"/>
              <a:t>THE BOOK OF RUTH</a:t>
            </a:r>
          </a:p>
          <a:p>
            <a:pPr marL="457200" indent="-457200">
              <a:spcAft>
                <a:spcPts val="600"/>
              </a:spcAft>
              <a:buFont typeface="Arial" panose="020B0604020202020204" pitchFamily="34" charset="0"/>
              <a:buChar char="•"/>
            </a:pPr>
            <a:r>
              <a:rPr lang="en-US" sz="2800" b="1" dirty="0"/>
              <a:t>Naomi</a:t>
            </a:r>
          </a:p>
          <a:p>
            <a:pPr marL="457200" indent="-457200">
              <a:spcAft>
                <a:spcPts val="600"/>
              </a:spcAft>
              <a:buFont typeface="Arial" panose="020B0604020202020204" pitchFamily="34" charset="0"/>
              <a:buChar char="•"/>
            </a:pPr>
            <a:r>
              <a:rPr lang="en-US" sz="2800" b="1" dirty="0"/>
              <a:t>Ruth</a:t>
            </a:r>
          </a:p>
        </p:txBody>
      </p:sp>
    </p:spTree>
    <p:extLst>
      <p:ext uri="{BB962C8B-B14F-4D97-AF65-F5344CB8AC3E}">
        <p14:creationId xmlns:p14="http://schemas.microsoft.com/office/powerpoint/2010/main" val="2152082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49C33-976F-4ABF-A6CA-3C63FA0A18AB}"/>
              </a:ext>
            </a:extLst>
          </p:cNvPr>
          <p:cNvSpPr>
            <a:spLocks noGrp="1"/>
          </p:cNvSpPr>
          <p:nvPr>
            <p:ph type="title"/>
          </p:nvPr>
        </p:nvSpPr>
        <p:spPr>
          <a:xfrm>
            <a:off x="242157" y="81611"/>
            <a:ext cx="11678702" cy="703762"/>
          </a:xfrm>
        </p:spPr>
        <p:txBody>
          <a:bodyPr>
            <a:noAutofit/>
          </a:bodyPr>
          <a:lstStyle/>
          <a:p>
            <a:r>
              <a:rPr lang="en-US" sz="2800" b="1" dirty="0">
                <a:solidFill>
                  <a:schemeClr val="tx1"/>
                </a:solidFill>
              </a:rPr>
              <a:t>Ruth</a:t>
            </a:r>
            <a:br>
              <a:rPr lang="en-US" sz="2800" b="1" dirty="0">
                <a:solidFill>
                  <a:schemeClr val="tx1"/>
                </a:solidFill>
              </a:rPr>
            </a:br>
            <a:r>
              <a:rPr lang="en-US" sz="2800" b="1" dirty="0">
                <a:solidFill>
                  <a:schemeClr val="tx1"/>
                </a:solidFill>
              </a:rPr>
              <a:t>Chapter 4</a:t>
            </a:r>
          </a:p>
        </p:txBody>
      </p:sp>
      <p:pic>
        <p:nvPicPr>
          <p:cNvPr id="5" name="Content Placeholder 4">
            <a:extLst>
              <a:ext uri="{FF2B5EF4-FFF2-40B4-BE49-F238E27FC236}">
                <a16:creationId xmlns:a16="http://schemas.microsoft.com/office/drawing/2014/main" id="{D8B3C26A-2365-4ED6-A310-EE62DB58478B}"/>
              </a:ext>
              <a:ext uri="{C183D7F6-B498-43B3-948B-1728B52AA6E4}">
                <adec:decorative xmlns:adec="http://schemas.microsoft.com/office/drawing/2017/decorative" val="1"/>
              </a:ext>
            </a:extLst>
          </p:cNvPr>
          <p:cNvPicPr>
            <a:picLocks noGrp="1" noChangeAspect="1"/>
          </p:cNvPicPr>
          <p:nvPr>
            <p:ph idx="1"/>
          </p:nvPr>
        </p:nvPicPr>
        <p:blipFill rotWithShape="1">
          <a:blip r:embed="rId3"/>
          <a:srcRect t="3846"/>
          <a:stretch/>
        </p:blipFill>
        <p:spPr>
          <a:xfrm>
            <a:off x="0" y="6086650"/>
            <a:ext cx="12192000" cy="866717"/>
          </a:xfrm>
          <a:prstGeom prst="rect">
            <a:avLst/>
          </a:prstGeom>
        </p:spPr>
      </p:pic>
      <p:sp>
        <p:nvSpPr>
          <p:cNvPr id="7" name="Title 1">
            <a:extLst>
              <a:ext uri="{FF2B5EF4-FFF2-40B4-BE49-F238E27FC236}">
                <a16:creationId xmlns:a16="http://schemas.microsoft.com/office/drawing/2014/main" id="{A9695604-915D-4F55-9232-E7D5FC5A219B}"/>
              </a:ext>
            </a:extLst>
          </p:cNvPr>
          <p:cNvSpPr txBox="1">
            <a:spLocks/>
          </p:cNvSpPr>
          <p:nvPr/>
        </p:nvSpPr>
        <p:spPr>
          <a:xfrm>
            <a:off x="158944" y="964887"/>
            <a:ext cx="11447765" cy="498151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a:lstStyle>
          <a:p>
            <a:r>
              <a:rPr lang="en-US" sz="2300" b="1" dirty="0">
                <a:latin typeface="Bodoni MT" panose="02070603080606020203" pitchFamily="18" charset="0"/>
              </a:rPr>
              <a:t>Naomi and Ruth, celebrated.</a:t>
            </a:r>
          </a:p>
          <a:p>
            <a:pPr marL="571500" indent="-571500">
              <a:buFont typeface="Arial" panose="020B0604020202020204" pitchFamily="34" charset="0"/>
              <a:buChar char="•"/>
            </a:pPr>
            <a:endParaRPr lang="en-US" sz="2300" b="1" dirty="0">
              <a:latin typeface="Bodoni MT" panose="02070603080606020203" pitchFamily="18" charset="0"/>
            </a:endParaRPr>
          </a:p>
          <a:p>
            <a:pPr marL="571500" indent="-571500">
              <a:buFont typeface="Arial" panose="020B0604020202020204" pitchFamily="34" charset="0"/>
              <a:buChar char="•"/>
            </a:pPr>
            <a:r>
              <a:rPr lang="en-US" sz="2300" b="1" dirty="0">
                <a:latin typeface="Bodoni MT" panose="02070603080606020203" pitchFamily="18" charset="0"/>
              </a:rPr>
              <a:t>Ruth 4:11-12 (NIV)</a:t>
            </a:r>
          </a:p>
          <a:p>
            <a:pPr algn="l"/>
            <a:r>
              <a:rPr lang="en-US" sz="2300" b="1" i="0" baseline="30000" dirty="0">
                <a:solidFill>
                  <a:srgbClr val="000000"/>
                </a:solidFill>
                <a:effectLst/>
                <a:highlight>
                  <a:srgbClr val="FFFF00"/>
                </a:highlight>
                <a:latin typeface="Bodoni MT" panose="02070603080606020203" pitchFamily="18" charset="0"/>
              </a:rPr>
              <a:t>11</a:t>
            </a:r>
            <a:r>
              <a:rPr lang="en-US" sz="2300" b="1" i="0" baseline="30000" dirty="0">
                <a:solidFill>
                  <a:srgbClr val="000000"/>
                </a:solidFill>
                <a:effectLst/>
                <a:latin typeface="Bodoni MT" panose="02070603080606020203" pitchFamily="18" charset="0"/>
              </a:rPr>
              <a:t>  </a:t>
            </a:r>
            <a:r>
              <a:rPr lang="en-US" sz="2300" b="0" i="0" dirty="0">
                <a:solidFill>
                  <a:srgbClr val="001320"/>
                </a:solidFill>
                <a:effectLst/>
                <a:latin typeface="Bodoni MT" panose="02070603080606020203" pitchFamily="18" charset="0"/>
              </a:rPr>
              <a:t>Then the elders and all the people at the gate said, "We are witnesses. May the LORD make the woman who is coming into your home like Rachel and Leah, who together built up the family of Israel. May you have standing in Ephrathah and be famous in Bethlehem.</a:t>
            </a:r>
          </a:p>
          <a:p>
            <a:pPr algn="l"/>
            <a:endParaRPr lang="en-US" sz="2300" b="0" i="0" dirty="0">
              <a:solidFill>
                <a:srgbClr val="001320"/>
              </a:solidFill>
              <a:effectLst/>
              <a:latin typeface="Bodoni MT" panose="02070603080606020203" pitchFamily="18" charset="0"/>
            </a:endParaRPr>
          </a:p>
          <a:p>
            <a:pPr algn="l"/>
            <a:r>
              <a:rPr lang="en-US" sz="2300" b="1" i="0" baseline="30000" dirty="0">
                <a:solidFill>
                  <a:srgbClr val="000000"/>
                </a:solidFill>
                <a:effectLst/>
                <a:highlight>
                  <a:srgbClr val="FFFF00"/>
                </a:highlight>
                <a:latin typeface="Bodoni MT" panose="02070603080606020203" pitchFamily="18" charset="0"/>
              </a:rPr>
              <a:t>12</a:t>
            </a:r>
            <a:r>
              <a:rPr lang="en-US" sz="2300" b="1" i="0" baseline="30000" dirty="0">
                <a:solidFill>
                  <a:srgbClr val="000000"/>
                </a:solidFill>
                <a:effectLst/>
                <a:latin typeface="Bodoni MT" panose="02070603080606020203" pitchFamily="18" charset="0"/>
              </a:rPr>
              <a:t> </a:t>
            </a:r>
            <a:r>
              <a:rPr lang="en-US" sz="2300" b="0" i="0" dirty="0">
                <a:solidFill>
                  <a:srgbClr val="001320"/>
                </a:solidFill>
                <a:effectLst/>
                <a:latin typeface="Bodoni MT" panose="02070603080606020203" pitchFamily="18" charset="0"/>
              </a:rPr>
              <a:t>Through the offspring the LORD gives you by this young woman, may your family be like that of Perez, whom Tamar bore to Judah."</a:t>
            </a:r>
            <a:endParaRPr lang="en-US" sz="2300" u="sng" dirty="0">
              <a:latin typeface="Bodoni MT" panose="02070603080606020203" pitchFamily="18" charset="0"/>
            </a:endParaRPr>
          </a:p>
        </p:txBody>
      </p:sp>
    </p:spTree>
    <p:extLst>
      <p:ext uri="{BB962C8B-B14F-4D97-AF65-F5344CB8AC3E}">
        <p14:creationId xmlns:p14="http://schemas.microsoft.com/office/powerpoint/2010/main" val="2644828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49C33-976F-4ABF-A6CA-3C63FA0A18AB}"/>
              </a:ext>
            </a:extLst>
          </p:cNvPr>
          <p:cNvSpPr>
            <a:spLocks noGrp="1"/>
          </p:cNvSpPr>
          <p:nvPr>
            <p:ph type="title"/>
          </p:nvPr>
        </p:nvSpPr>
        <p:spPr>
          <a:xfrm>
            <a:off x="242157" y="81611"/>
            <a:ext cx="11678702" cy="703762"/>
          </a:xfrm>
        </p:spPr>
        <p:txBody>
          <a:bodyPr>
            <a:normAutofit fontScale="90000"/>
          </a:bodyPr>
          <a:lstStyle/>
          <a:p>
            <a:r>
              <a:rPr lang="en-US" b="1" dirty="0"/>
              <a:t>Ruth </a:t>
            </a:r>
            <a:br>
              <a:rPr lang="en-US" b="1" dirty="0"/>
            </a:br>
            <a:r>
              <a:rPr lang="en-US" b="1" dirty="0"/>
              <a:t>Chapter 1</a:t>
            </a:r>
          </a:p>
        </p:txBody>
      </p:sp>
      <p:pic>
        <p:nvPicPr>
          <p:cNvPr id="5" name="Content Placeholder 4">
            <a:extLst>
              <a:ext uri="{FF2B5EF4-FFF2-40B4-BE49-F238E27FC236}">
                <a16:creationId xmlns:a16="http://schemas.microsoft.com/office/drawing/2014/main" id="{D8B3C26A-2365-4ED6-A310-EE62DB58478B}"/>
              </a:ext>
              <a:ext uri="{C183D7F6-B498-43B3-948B-1728B52AA6E4}">
                <adec:decorative xmlns:adec="http://schemas.microsoft.com/office/drawing/2017/decorative" val="1"/>
              </a:ext>
            </a:extLst>
          </p:cNvPr>
          <p:cNvPicPr>
            <a:picLocks noGrp="1" noChangeAspect="1"/>
          </p:cNvPicPr>
          <p:nvPr>
            <p:ph idx="1"/>
          </p:nvPr>
        </p:nvPicPr>
        <p:blipFill rotWithShape="1">
          <a:blip r:embed="rId2"/>
          <a:srcRect t="3846"/>
          <a:stretch/>
        </p:blipFill>
        <p:spPr>
          <a:xfrm>
            <a:off x="0" y="5806160"/>
            <a:ext cx="12192000" cy="1147207"/>
          </a:xfrm>
          <a:prstGeom prst="rect">
            <a:avLst/>
          </a:prstGeom>
        </p:spPr>
      </p:pic>
      <p:sp>
        <p:nvSpPr>
          <p:cNvPr id="7" name="Title 1">
            <a:extLst>
              <a:ext uri="{FF2B5EF4-FFF2-40B4-BE49-F238E27FC236}">
                <a16:creationId xmlns:a16="http://schemas.microsoft.com/office/drawing/2014/main" id="{A9695604-915D-4F55-9232-E7D5FC5A219B}"/>
              </a:ext>
            </a:extLst>
          </p:cNvPr>
          <p:cNvSpPr txBox="1">
            <a:spLocks/>
          </p:cNvSpPr>
          <p:nvPr/>
        </p:nvSpPr>
        <p:spPr>
          <a:xfrm>
            <a:off x="203823" y="1182071"/>
            <a:ext cx="6398930" cy="341236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a:lstStyle>
          <a:p>
            <a:pPr marL="571500" indent="-571500">
              <a:buFont typeface="Arial" panose="020B0604020202020204" pitchFamily="34" charset="0"/>
              <a:buChar char="•"/>
            </a:pPr>
            <a:r>
              <a:rPr lang="en-US" sz="2200" dirty="0"/>
              <a:t>Elimelech means “My God is King” in Hebrew.</a:t>
            </a:r>
          </a:p>
          <a:p>
            <a:pPr marL="571500" indent="-571500">
              <a:buFont typeface="Arial" panose="020B0604020202020204" pitchFamily="34" charset="0"/>
              <a:buChar char="•"/>
            </a:pPr>
            <a:r>
              <a:rPr lang="en-US" sz="2200" dirty="0"/>
              <a:t>Naomi means “Pleasantness” in Hebrew.</a:t>
            </a:r>
          </a:p>
          <a:p>
            <a:pPr marL="571500" indent="-571500">
              <a:buFont typeface="Arial" panose="020B0604020202020204" pitchFamily="34" charset="0"/>
              <a:buChar char="•"/>
            </a:pPr>
            <a:r>
              <a:rPr lang="en-US" sz="2200" dirty="0" err="1"/>
              <a:t>Mahlon</a:t>
            </a:r>
            <a:r>
              <a:rPr lang="en-US" sz="2200" dirty="0"/>
              <a:t> means “Infirmity” in Hebrew.</a:t>
            </a:r>
          </a:p>
          <a:p>
            <a:pPr marL="571500" indent="-571500">
              <a:buFont typeface="Arial" panose="020B0604020202020204" pitchFamily="34" charset="0"/>
              <a:buChar char="•"/>
            </a:pPr>
            <a:r>
              <a:rPr lang="en-US" sz="2200" dirty="0" err="1"/>
              <a:t>Kilion</a:t>
            </a:r>
            <a:r>
              <a:rPr lang="en-US" sz="2200" dirty="0"/>
              <a:t> means “Destruction” in Hebrew.</a:t>
            </a:r>
          </a:p>
          <a:p>
            <a:pPr marL="571500" indent="-571500">
              <a:buFont typeface="Arial" panose="020B0604020202020204" pitchFamily="34" charset="0"/>
              <a:buChar char="•"/>
            </a:pPr>
            <a:r>
              <a:rPr lang="en-US" sz="2200" dirty="0"/>
              <a:t>Boaz means “Strength is within Him” in Hebrew.</a:t>
            </a:r>
          </a:p>
          <a:p>
            <a:pPr marL="571500" indent="-571500">
              <a:buFont typeface="Arial" panose="020B0604020202020204" pitchFamily="34" charset="0"/>
              <a:buChar char="•"/>
            </a:pPr>
            <a:r>
              <a:rPr lang="en-US" sz="2200" dirty="0"/>
              <a:t>Ruth means “ Companion, Friend” in Hebrew.</a:t>
            </a:r>
          </a:p>
          <a:p>
            <a:pPr marL="571500" indent="-571500">
              <a:buFont typeface="Arial" panose="020B0604020202020204" pitchFamily="34" charset="0"/>
              <a:buChar char="•"/>
            </a:pPr>
            <a:r>
              <a:rPr lang="en-US" sz="2200" dirty="0"/>
              <a:t>Orpah means “Neck, Fawn” in Hebrew.</a:t>
            </a:r>
          </a:p>
          <a:p>
            <a:pPr marL="571500" indent="-571500">
              <a:buFont typeface="Arial" panose="020B0604020202020204" pitchFamily="34" charset="0"/>
              <a:buChar char="•"/>
            </a:pPr>
            <a:endParaRPr lang="en-US" sz="2200" dirty="0"/>
          </a:p>
        </p:txBody>
      </p:sp>
      <p:sp>
        <p:nvSpPr>
          <p:cNvPr id="9" name="Title 1">
            <a:extLst>
              <a:ext uri="{FF2B5EF4-FFF2-40B4-BE49-F238E27FC236}">
                <a16:creationId xmlns:a16="http://schemas.microsoft.com/office/drawing/2014/main" id="{6171A6A3-F058-4B39-92FF-169F15D61916}"/>
              </a:ext>
            </a:extLst>
          </p:cNvPr>
          <p:cNvSpPr txBox="1">
            <a:spLocks/>
          </p:cNvSpPr>
          <p:nvPr/>
        </p:nvSpPr>
        <p:spPr>
          <a:xfrm>
            <a:off x="6997193" y="1510245"/>
            <a:ext cx="4793587" cy="2946754"/>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a:lstStyle>
          <a:p>
            <a:pPr marL="571500" indent="-571500">
              <a:buFont typeface="Arial" panose="020B0604020202020204" pitchFamily="34" charset="0"/>
              <a:buChar char="•"/>
            </a:pPr>
            <a:r>
              <a:rPr lang="en-US" sz="2200" dirty="0"/>
              <a:t>Judah means “Praised one” in Hebrew.</a:t>
            </a:r>
          </a:p>
          <a:p>
            <a:pPr marL="571500" indent="-571500">
              <a:buFont typeface="Arial" panose="020B0604020202020204" pitchFamily="34" charset="0"/>
              <a:buChar char="•"/>
            </a:pPr>
            <a:r>
              <a:rPr lang="en-US" sz="2200" dirty="0"/>
              <a:t>Bethlehem means “House of Bread” in Hebrew.</a:t>
            </a:r>
          </a:p>
          <a:p>
            <a:pPr marL="571500" indent="-571500">
              <a:buFont typeface="Arial" panose="020B0604020202020204" pitchFamily="34" charset="0"/>
              <a:buChar char="•"/>
            </a:pPr>
            <a:r>
              <a:rPr lang="en-US" sz="2200" dirty="0"/>
              <a:t>Ephrata means  “Fruitful, Honored” in Hebrew.</a:t>
            </a:r>
          </a:p>
          <a:p>
            <a:pPr marL="571500" indent="-571500">
              <a:buFont typeface="Arial" panose="020B0604020202020204" pitchFamily="34" charset="0"/>
              <a:buChar char="•"/>
            </a:pPr>
            <a:r>
              <a:rPr lang="en-US" sz="2200" dirty="0"/>
              <a:t>Moab means “Large Bomb”.</a:t>
            </a:r>
          </a:p>
          <a:p>
            <a:pPr marL="571500" indent="-571500">
              <a:buFont typeface="Arial" panose="020B0604020202020204" pitchFamily="34" charset="0"/>
              <a:buChar char="•"/>
            </a:pPr>
            <a:endParaRPr lang="en-US" sz="2200" dirty="0"/>
          </a:p>
          <a:p>
            <a:pPr marL="571500" indent="-571500">
              <a:buFont typeface="Arial" panose="020B0604020202020204" pitchFamily="34" charset="0"/>
              <a:buChar char="•"/>
            </a:pPr>
            <a:endParaRPr lang="en-US" sz="2200" dirty="0"/>
          </a:p>
        </p:txBody>
      </p:sp>
    </p:spTree>
    <p:extLst>
      <p:ext uri="{BB962C8B-B14F-4D97-AF65-F5344CB8AC3E}">
        <p14:creationId xmlns:p14="http://schemas.microsoft.com/office/powerpoint/2010/main" val="2917945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49C33-976F-4ABF-A6CA-3C63FA0A18AB}"/>
              </a:ext>
            </a:extLst>
          </p:cNvPr>
          <p:cNvSpPr>
            <a:spLocks noGrp="1"/>
          </p:cNvSpPr>
          <p:nvPr>
            <p:ph type="title"/>
          </p:nvPr>
        </p:nvSpPr>
        <p:spPr>
          <a:xfrm>
            <a:off x="242157" y="81611"/>
            <a:ext cx="11678702" cy="703762"/>
          </a:xfrm>
        </p:spPr>
        <p:txBody>
          <a:bodyPr>
            <a:noAutofit/>
          </a:bodyPr>
          <a:lstStyle/>
          <a:p>
            <a:r>
              <a:rPr lang="en-US" sz="2800" b="1" dirty="0">
                <a:solidFill>
                  <a:schemeClr val="accent2">
                    <a:lumMod val="75000"/>
                  </a:schemeClr>
                </a:solidFill>
              </a:rPr>
              <a:t>Different perspectives of Yahweh!</a:t>
            </a:r>
          </a:p>
        </p:txBody>
      </p:sp>
      <p:pic>
        <p:nvPicPr>
          <p:cNvPr id="5" name="Content Placeholder 4">
            <a:extLst>
              <a:ext uri="{FF2B5EF4-FFF2-40B4-BE49-F238E27FC236}">
                <a16:creationId xmlns:a16="http://schemas.microsoft.com/office/drawing/2014/main" id="{D8B3C26A-2365-4ED6-A310-EE62DB58478B}"/>
              </a:ext>
              <a:ext uri="{C183D7F6-B498-43B3-948B-1728B52AA6E4}">
                <adec:decorative xmlns:adec="http://schemas.microsoft.com/office/drawing/2017/decorative" val="1"/>
              </a:ext>
            </a:extLst>
          </p:cNvPr>
          <p:cNvPicPr>
            <a:picLocks noGrp="1" noChangeAspect="1"/>
          </p:cNvPicPr>
          <p:nvPr>
            <p:ph idx="1"/>
          </p:nvPr>
        </p:nvPicPr>
        <p:blipFill rotWithShape="1">
          <a:blip r:embed="rId2"/>
          <a:srcRect t="3846"/>
          <a:stretch/>
        </p:blipFill>
        <p:spPr>
          <a:xfrm>
            <a:off x="0" y="5845426"/>
            <a:ext cx="12192000" cy="1107941"/>
          </a:xfrm>
          <a:prstGeom prst="rect">
            <a:avLst/>
          </a:prstGeom>
        </p:spPr>
      </p:pic>
      <p:sp>
        <p:nvSpPr>
          <p:cNvPr id="7" name="Title 1">
            <a:extLst>
              <a:ext uri="{FF2B5EF4-FFF2-40B4-BE49-F238E27FC236}">
                <a16:creationId xmlns:a16="http://schemas.microsoft.com/office/drawing/2014/main" id="{A9695604-915D-4F55-9232-E7D5FC5A219B}"/>
              </a:ext>
            </a:extLst>
          </p:cNvPr>
          <p:cNvSpPr txBox="1">
            <a:spLocks/>
          </p:cNvSpPr>
          <p:nvPr/>
        </p:nvSpPr>
        <p:spPr>
          <a:xfrm>
            <a:off x="203822" y="661958"/>
            <a:ext cx="11447765" cy="265344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a:lstStyle>
          <a:p>
            <a:pPr marL="571500" indent="-571500">
              <a:buFont typeface="Arial" panose="020B0604020202020204" pitchFamily="34" charset="0"/>
              <a:buChar char="•"/>
            </a:pPr>
            <a:r>
              <a:rPr lang="en-US" sz="2200" b="1" dirty="0">
                <a:latin typeface="Bodoni MT" panose="02070603080606020203" pitchFamily="18" charset="0"/>
              </a:rPr>
              <a:t>Ruth 1:12-13 (NIV)</a:t>
            </a:r>
          </a:p>
          <a:p>
            <a:r>
              <a:rPr lang="en-US" sz="2200" b="1" i="0" baseline="30000" dirty="0">
                <a:solidFill>
                  <a:srgbClr val="000000"/>
                </a:solidFill>
                <a:effectLst/>
                <a:highlight>
                  <a:srgbClr val="FFFF00"/>
                </a:highlight>
                <a:latin typeface="Bodoni MT" panose="02070603080606020203" pitchFamily="18" charset="0"/>
              </a:rPr>
              <a:t>12</a:t>
            </a:r>
            <a:r>
              <a:rPr lang="en-US" sz="2200" b="1" i="0" baseline="30000" dirty="0">
                <a:solidFill>
                  <a:srgbClr val="000000"/>
                </a:solidFill>
                <a:effectLst/>
                <a:latin typeface="Bodoni MT" panose="02070603080606020203" pitchFamily="18" charset="0"/>
              </a:rPr>
              <a:t> </a:t>
            </a:r>
            <a:r>
              <a:rPr lang="en-US" sz="2200" b="0" i="0" dirty="0">
                <a:solidFill>
                  <a:srgbClr val="000000"/>
                </a:solidFill>
                <a:effectLst/>
                <a:latin typeface="Bodoni MT" panose="02070603080606020203" pitchFamily="18" charset="0"/>
              </a:rPr>
              <a:t>Return home, my daughters; I am too old to have another husband. Even if I thought there was still hope for me—even if I had a husband tonight and then gave birth to sons—</a:t>
            </a:r>
            <a:r>
              <a:rPr lang="en-US" sz="2200" b="0" i="0" dirty="0">
                <a:solidFill>
                  <a:srgbClr val="000000"/>
                </a:solidFill>
                <a:effectLst/>
                <a:highlight>
                  <a:srgbClr val="FFFF00"/>
                </a:highlight>
                <a:latin typeface="Bodoni MT" panose="02070603080606020203" pitchFamily="18" charset="0"/>
              </a:rPr>
              <a:t> </a:t>
            </a:r>
            <a:r>
              <a:rPr lang="en-US" sz="2200" b="1" i="0" baseline="30000" dirty="0">
                <a:solidFill>
                  <a:srgbClr val="000000"/>
                </a:solidFill>
                <a:effectLst/>
                <a:highlight>
                  <a:srgbClr val="FFFF00"/>
                </a:highlight>
                <a:latin typeface="Bodoni MT" panose="02070603080606020203" pitchFamily="18" charset="0"/>
              </a:rPr>
              <a:t>13 </a:t>
            </a:r>
            <a:r>
              <a:rPr lang="en-US" sz="2200" b="0" i="0" dirty="0">
                <a:solidFill>
                  <a:srgbClr val="000000"/>
                </a:solidFill>
                <a:effectLst/>
                <a:latin typeface="Bodoni MT" panose="02070603080606020203" pitchFamily="18" charset="0"/>
              </a:rPr>
              <a:t>would you wait until they grew up? Would you remain unmarried for them? No, my daughters. It is more bitter for me than for you, because </a:t>
            </a:r>
            <a:r>
              <a:rPr lang="en-US" sz="2200" b="0" i="0" u="sng" dirty="0">
                <a:solidFill>
                  <a:srgbClr val="000000"/>
                </a:solidFill>
                <a:effectLst/>
                <a:latin typeface="Bodoni MT" panose="02070603080606020203" pitchFamily="18" charset="0"/>
              </a:rPr>
              <a:t>the </a:t>
            </a:r>
            <a:r>
              <a:rPr lang="en-US" sz="2200" b="0" i="0" u="sng" cap="small" dirty="0">
                <a:solidFill>
                  <a:srgbClr val="000000"/>
                </a:solidFill>
                <a:effectLst/>
                <a:latin typeface="Bodoni MT" panose="02070603080606020203" pitchFamily="18" charset="0"/>
              </a:rPr>
              <a:t>Lord</a:t>
            </a:r>
            <a:r>
              <a:rPr lang="en-US" sz="2200" b="0" i="0" u="sng" dirty="0">
                <a:solidFill>
                  <a:srgbClr val="000000"/>
                </a:solidFill>
                <a:effectLst/>
                <a:latin typeface="Bodoni MT" panose="02070603080606020203" pitchFamily="18" charset="0"/>
              </a:rPr>
              <a:t>’s hand has turned against me</a:t>
            </a:r>
            <a:r>
              <a:rPr lang="en-US" sz="2200" b="0" i="0" dirty="0">
                <a:solidFill>
                  <a:srgbClr val="000000"/>
                </a:solidFill>
                <a:effectLst/>
                <a:latin typeface="Bodoni MT" panose="02070603080606020203" pitchFamily="18" charset="0"/>
              </a:rPr>
              <a:t>!”</a:t>
            </a:r>
            <a:endParaRPr lang="en-US" sz="2200" dirty="0">
              <a:latin typeface="Bodoni MT" panose="02070603080606020203" pitchFamily="18" charset="0"/>
            </a:endParaRPr>
          </a:p>
        </p:txBody>
      </p:sp>
      <p:sp>
        <p:nvSpPr>
          <p:cNvPr id="4" name="Title 1">
            <a:extLst>
              <a:ext uri="{FF2B5EF4-FFF2-40B4-BE49-F238E27FC236}">
                <a16:creationId xmlns:a16="http://schemas.microsoft.com/office/drawing/2014/main" id="{382AD853-83DC-474A-91AC-9844F8F2F789}"/>
              </a:ext>
            </a:extLst>
          </p:cNvPr>
          <p:cNvSpPr txBox="1">
            <a:spLocks/>
          </p:cNvSpPr>
          <p:nvPr/>
        </p:nvSpPr>
        <p:spPr>
          <a:xfrm>
            <a:off x="203822" y="3315399"/>
            <a:ext cx="11717037" cy="244588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a:lstStyle>
          <a:p>
            <a:pPr marL="342900" indent="-342900">
              <a:buFont typeface="Arial" panose="020B0604020202020204" pitchFamily="34" charset="0"/>
              <a:buChar char="•"/>
            </a:pPr>
            <a:r>
              <a:rPr lang="en-US" sz="2300" b="1" dirty="0">
                <a:latin typeface="Bodoni MT" panose="02070603080606020203" pitchFamily="18" charset="0"/>
              </a:rPr>
              <a:t>Ruth 1:16-17 (NIV)</a:t>
            </a:r>
          </a:p>
          <a:p>
            <a:r>
              <a:rPr lang="en-US" sz="2300" b="1" i="0" baseline="30000" dirty="0">
                <a:solidFill>
                  <a:srgbClr val="000000"/>
                </a:solidFill>
                <a:effectLst/>
                <a:highlight>
                  <a:srgbClr val="FFFF00"/>
                </a:highlight>
                <a:latin typeface="Bodoni MT" panose="02070603080606020203" pitchFamily="18" charset="0"/>
              </a:rPr>
              <a:t>16</a:t>
            </a:r>
            <a:r>
              <a:rPr lang="en-US" sz="2300" b="1" i="0" baseline="30000" dirty="0">
                <a:solidFill>
                  <a:srgbClr val="000000"/>
                </a:solidFill>
                <a:effectLst/>
                <a:latin typeface="Bodoni MT" panose="02070603080606020203" pitchFamily="18" charset="0"/>
              </a:rPr>
              <a:t> </a:t>
            </a:r>
            <a:r>
              <a:rPr lang="en-US" sz="2300" b="0" i="0" dirty="0">
                <a:solidFill>
                  <a:srgbClr val="000000"/>
                </a:solidFill>
                <a:effectLst/>
                <a:latin typeface="Bodoni MT" panose="02070603080606020203" pitchFamily="18" charset="0"/>
              </a:rPr>
              <a:t>But Ruth replied, “Don’t urge me to leave you or to turn back from you. Where you go I will go, and where you stay I will stay. Your people will be my people and your God my God. </a:t>
            </a:r>
            <a:r>
              <a:rPr lang="en-US" sz="2300" b="1" i="0" baseline="30000" dirty="0">
                <a:solidFill>
                  <a:srgbClr val="000000"/>
                </a:solidFill>
                <a:effectLst/>
                <a:highlight>
                  <a:srgbClr val="FFFF00"/>
                </a:highlight>
                <a:latin typeface="Bodoni MT" panose="02070603080606020203" pitchFamily="18" charset="0"/>
              </a:rPr>
              <a:t>17</a:t>
            </a:r>
            <a:r>
              <a:rPr lang="en-US" sz="2300" b="1" i="0" baseline="30000" dirty="0">
                <a:solidFill>
                  <a:srgbClr val="000000"/>
                </a:solidFill>
                <a:effectLst/>
                <a:latin typeface="Bodoni MT" panose="02070603080606020203" pitchFamily="18" charset="0"/>
              </a:rPr>
              <a:t> </a:t>
            </a:r>
            <a:r>
              <a:rPr lang="en-US" sz="2300" b="0" i="0" dirty="0">
                <a:solidFill>
                  <a:srgbClr val="000000"/>
                </a:solidFill>
                <a:effectLst/>
                <a:latin typeface="Bodoni MT" panose="02070603080606020203" pitchFamily="18" charset="0"/>
              </a:rPr>
              <a:t>Where you die I will die, and there I will be buried. May the </a:t>
            </a:r>
            <a:r>
              <a:rPr lang="en-US" sz="2300" b="0" i="0" u="sng" cap="small" dirty="0">
                <a:solidFill>
                  <a:srgbClr val="000000"/>
                </a:solidFill>
                <a:effectLst/>
                <a:latin typeface="Bodoni MT" panose="02070603080606020203" pitchFamily="18" charset="0"/>
              </a:rPr>
              <a:t>Lord</a:t>
            </a:r>
            <a:r>
              <a:rPr lang="en-US" sz="2300" b="0" i="0" dirty="0">
                <a:solidFill>
                  <a:srgbClr val="000000"/>
                </a:solidFill>
                <a:effectLst/>
                <a:latin typeface="Bodoni MT" panose="02070603080606020203" pitchFamily="18" charset="0"/>
              </a:rPr>
              <a:t> deal with me, be it ever so severely, if even death separates you and me.” </a:t>
            </a:r>
          </a:p>
          <a:p>
            <a:endParaRPr lang="en-US" sz="2200" dirty="0"/>
          </a:p>
        </p:txBody>
      </p:sp>
    </p:spTree>
    <p:extLst>
      <p:ext uri="{BB962C8B-B14F-4D97-AF65-F5344CB8AC3E}">
        <p14:creationId xmlns:p14="http://schemas.microsoft.com/office/powerpoint/2010/main" val="118371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49C33-976F-4ABF-A6CA-3C63FA0A18AB}"/>
              </a:ext>
            </a:extLst>
          </p:cNvPr>
          <p:cNvSpPr>
            <a:spLocks noGrp="1"/>
          </p:cNvSpPr>
          <p:nvPr>
            <p:ph type="title"/>
          </p:nvPr>
        </p:nvSpPr>
        <p:spPr>
          <a:xfrm>
            <a:off x="242157" y="81611"/>
            <a:ext cx="11678702" cy="703762"/>
          </a:xfrm>
        </p:spPr>
        <p:txBody>
          <a:bodyPr>
            <a:noAutofit/>
          </a:bodyPr>
          <a:lstStyle/>
          <a:p>
            <a:r>
              <a:rPr lang="en-US" sz="2800" b="1" dirty="0">
                <a:solidFill>
                  <a:schemeClr val="accent2">
                    <a:lumMod val="75000"/>
                  </a:schemeClr>
                </a:solidFill>
              </a:rPr>
              <a:t>Before bitterness became Naomi’s identity, it was her confession.</a:t>
            </a:r>
          </a:p>
        </p:txBody>
      </p:sp>
      <p:pic>
        <p:nvPicPr>
          <p:cNvPr id="5" name="Content Placeholder 4">
            <a:extLst>
              <a:ext uri="{FF2B5EF4-FFF2-40B4-BE49-F238E27FC236}">
                <a16:creationId xmlns:a16="http://schemas.microsoft.com/office/drawing/2014/main" id="{D8B3C26A-2365-4ED6-A310-EE62DB58478B}"/>
              </a:ext>
              <a:ext uri="{C183D7F6-B498-43B3-948B-1728B52AA6E4}">
                <adec:decorative xmlns:adec="http://schemas.microsoft.com/office/drawing/2017/decorative" val="1"/>
              </a:ext>
            </a:extLst>
          </p:cNvPr>
          <p:cNvPicPr>
            <a:picLocks noGrp="1" noChangeAspect="1"/>
          </p:cNvPicPr>
          <p:nvPr>
            <p:ph idx="1"/>
          </p:nvPr>
        </p:nvPicPr>
        <p:blipFill rotWithShape="1">
          <a:blip r:embed="rId2"/>
          <a:srcRect t="3846"/>
          <a:stretch/>
        </p:blipFill>
        <p:spPr>
          <a:xfrm>
            <a:off x="0" y="5845426"/>
            <a:ext cx="12192000" cy="1107941"/>
          </a:xfrm>
          <a:prstGeom prst="rect">
            <a:avLst/>
          </a:prstGeom>
        </p:spPr>
      </p:pic>
      <p:sp>
        <p:nvSpPr>
          <p:cNvPr id="7" name="Title 1">
            <a:extLst>
              <a:ext uri="{FF2B5EF4-FFF2-40B4-BE49-F238E27FC236}">
                <a16:creationId xmlns:a16="http://schemas.microsoft.com/office/drawing/2014/main" id="{A9695604-915D-4F55-9232-E7D5FC5A219B}"/>
              </a:ext>
            </a:extLst>
          </p:cNvPr>
          <p:cNvSpPr txBox="1">
            <a:spLocks/>
          </p:cNvSpPr>
          <p:nvPr/>
        </p:nvSpPr>
        <p:spPr>
          <a:xfrm>
            <a:off x="203822" y="661958"/>
            <a:ext cx="11447765" cy="265344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a:lstStyle>
          <a:p>
            <a:pPr marL="571500" indent="-571500">
              <a:buFont typeface="Arial" panose="020B0604020202020204" pitchFamily="34" charset="0"/>
              <a:buChar char="•"/>
            </a:pPr>
            <a:r>
              <a:rPr lang="en-US" sz="2200" b="1" dirty="0">
                <a:latin typeface="Bodoni MT" panose="02070603080606020203" pitchFamily="18" charset="0"/>
              </a:rPr>
              <a:t>Ruth 1:12-13 (NIV)</a:t>
            </a:r>
          </a:p>
          <a:p>
            <a:r>
              <a:rPr lang="en-US" sz="2200" b="1" i="0" baseline="30000" dirty="0">
                <a:solidFill>
                  <a:srgbClr val="000000"/>
                </a:solidFill>
                <a:effectLst/>
                <a:highlight>
                  <a:srgbClr val="FFFF00"/>
                </a:highlight>
                <a:latin typeface="Bodoni MT" panose="02070603080606020203" pitchFamily="18" charset="0"/>
              </a:rPr>
              <a:t>12</a:t>
            </a:r>
            <a:r>
              <a:rPr lang="en-US" sz="2200" b="1" i="0" baseline="30000" dirty="0">
                <a:solidFill>
                  <a:srgbClr val="000000"/>
                </a:solidFill>
                <a:effectLst/>
                <a:latin typeface="Bodoni MT" panose="02070603080606020203" pitchFamily="18" charset="0"/>
              </a:rPr>
              <a:t> </a:t>
            </a:r>
            <a:r>
              <a:rPr lang="en-US" sz="2200" b="0" i="0" dirty="0">
                <a:solidFill>
                  <a:srgbClr val="000000"/>
                </a:solidFill>
                <a:effectLst/>
                <a:latin typeface="Bodoni MT" panose="02070603080606020203" pitchFamily="18" charset="0"/>
              </a:rPr>
              <a:t>Return home, my daughters; I am too old to have another husband. Even if I thought there was still hope for me—even if I had a husband tonight and then gave birth to sons—</a:t>
            </a:r>
            <a:r>
              <a:rPr lang="en-US" sz="2200" b="0" i="0" dirty="0">
                <a:solidFill>
                  <a:srgbClr val="000000"/>
                </a:solidFill>
                <a:effectLst/>
                <a:highlight>
                  <a:srgbClr val="FFFF00"/>
                </a:highlight>
                <a:latin typeface="Bodoni MT" panose="02070603080606020203" pitchFamily="18" charset="0"/>
              </a:rPr>
              <a:t> </a:t>
            </a:r>
            <a:r>
              <a:rPr lang="en-US" sz="2200" b="1" i="0" baseline="30000" dirty="0">
                <a:solidFill>
                  <a:srgbClr val="000000"/>
                </a:solidFill>
                <a:effectLst/>
                <a:highlight>
                  <a:srgbClr val="FFFF00"/>
                </a:highlight>
                <a:latin typeface="Bodoni MT" panose="02070603080606020203" pitchFamily="18" charset="0"/>
              </a:rPr>
              <a:t>13 </a:t>
            </a:r>
            <a:r>
              <a:rPr lang="en-US" sz="2200" b="0" i="0" dirty="0">
                <a:solidFill>
                  <a:srgbClr val="000000"/>
                </a:solidFill>
                <a:effectLst/>
                <a:latin typeface="Bodoni MT" panose="02070603080606020203" pitchFamily="18" charset="0"/>
              </a:rPr>
              <a:t>would you wait until they grew up? Would you remain unmarried for them? No, my daughters. It is more </a:t>
            </a:r>
            <a:r>
              <a:rPr lang="en-US" sz="2200" b="0" i="0" u="sng" dirty="0">
                <a:solidFill>
                  <a:srgbClr val="000000"/>
                </a:solidFill>
                <a:effectLst/>
                <a:latin typeface="Bodoni MT" panose="02070603080606020203" pitchFamily="18" charset="0"/>
              </a:rPr>
              <a:t>bitter</a:t>
            </a:r>
            <a:r>
              <a:rPr lang="en-US" sz="2200" b="0" i="0" dirty="0">
                <a:solidFill>
                  <a:srgbClr val="000000"/>
                </a:solidFill>
                <a:effectLst/>
                <a:latin typeface="Bodoni MT" panose="02070603080606020203" pitchFamily="18" charset="0"/>
              </a:rPr>
              <a:t> for me than for you, because the </a:t>
            </a:r>
            <a:r>
              <a:rPr lang="en-US" sz="2200" b="0" i="0" cap="small" dirty="0">
                <a:solidFill>
                  <a:srgbClr val="000000"/>
                </a:solidFill>
                <a:effectLst/>
                <a:latin typeface="Bodoni MT" panose="02070603080606020203" pitchFamily="18" charset="0"/>
              </a:rPr>
              <a:t>Lord</a:t>
            </a:r>
            <a:r>
              <a:rPr lang="en-US" sz="2200" b="0" i="0" dirty="0">
                <a:solidFill>
                  <a:srgbClr val="000000"/>
                </a:solidFill>
                <a:effectLst/>
                <a:latin typeface="Bodoni MT" panose="02070603080606020203" pitchFamily="18" charset="0"/>
              </a:rPr>
              <a:t>’s hand has turned against me!”</a:t>
            </a:r>
            <a:endParaRPr lang="en-US" sz="2200" dirty="0">
              <a:latin typeface="Bodoni MT" panose="02070603080606020203" pitchFamily="18" charset="0"/>
            </a:endParaRPr>
          </a:p>
        </p:txBody>
      </p:sp>
      <p:sp>
        <p:nvSpPr>
          <p:cNvPr id="4" name="Title 1">
            <a:extLst>
              <a:ext uri="{FF2B5EF4-FFF2-40B4-BE49-F238E27FC236}">
                <a16:creationId xmlns:a16="http://schemas.microsoft.com/office/drawing/2014/main" id="{382AD853-83DC-474A-91AC-9844F8F2F789}"/>
              </a:ext>
            </a:extLst>
          </p:cNvPr>
          <p:cNvSpPr txBox="1">
            <a:spLocks/>
          </p:cNvSpPr>
          <p:nvPr/>
        </p:nvSpPr>
        <p:spPr>
          <a:xfrm>
            <a:off x="203822" y="3315400"/>
            <a:ext cx="11717037" cy="213173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a:lstStyle>
          <a:p>
            <a:pPr marL="342900" indent="-342900">
              <a:buFont typeface="Arial" panose="020B0604020202020204" pitchFamily="34" charset="0"/>
              <a:buChar char="•"/>
            </a:pPr>
            <a:r>
              <a:rPr lang="en-US" sz="2300" b="1" dirty="0">
                <a:latin typeface="Bodoni MT" panose="02070603080606020203" pitchFamily="18" charset="0"/>
              </a:rPr>
              <a:t>Ruth 1:20-21 (NIV)</a:t>
            </a:r>
          </a:p>
          <a:p>
            <a:r>
              <a:rPr lang="en-US" sz="2300" b="1" i="0" baseline="30000" dirty="0">
                <a:solidFill>
                  <a:srgbClr val="000000"/>
                </a:solidFill>
                <a:effectLst/>
                <a:highlight>
                  <a:srgbClr val="FFFF00"/>
                </a:highlight>
                <a:latin typeface="Bodoni MT" panose="02070603080606020203" pitchFamily="18" charset="0"/>
              </a:rPr>
              <a:t>20 </a:t>
            </a:r>
            <a:r>
              <a:rPr lang="en-US" sz="2300" b="0" i="0" dirty="0">
                <a:solidFill>
                  <a:srgbClr val="000000"/>
                </a:solidFill>
                <a:effectLst/>
                <a:latin typeface="Bodoni MT" panose="02070603080606020203" pitchFamily="18" charset="0"/>
              </a:rPr>
              <a:t>“Don’t call me Naomi,” she told them. “Call me </a:t>
            </a:r>
            <a:r>
              <a:rPr lang="en-US" sz="2300" b="0" i="0" u="sng" dirty="0">
                <a:solidFill>
                  <a:srgbClr val="000000"/>
                </a:solidFill>
                <a:effectLst/>
                <a:latin typeface="Bodoni MT" panose="02070603080606020203" pitchFamily="18" charset="0"/>
              </a:rPr>
              <a:t>Mara</a:t>
            </a:r>
            <a:r>
              <a:rPr lang="en-US" sz="2300" b="0" i="0" dirty="0">
                <a:solidFill>
                  <a:srgbClr val="000000"/>
                </a:solidFill>
                <a:effectLst/>
                <a:latin typeface="Bodoni MT" panose="02070603080606020203" pitchFamily="18" charset="0"/>
              </a:rPr>
              <a:t>,</a:t>
            </a:r>
            <a:r>
              <a:rPr lang="en-US" sz="2300" baseline="30000" dirty="0">
                <a:solidFill>
                  <a:srgbClr val="000000"/>
                </a:solidFill>
                <a:latin typeface="Bodoni MT" panose="02070603080606020203" pitchFamily="18" charset="0"/>
              </a:rPr>
              <a:t> </a:t>
            </a:r>
            <a:r>
              <a:rPr lang="en-US" sz="2300" b="0" i="0" dirty="0">
                <a:solidFill>
                  <a:srgbClr val="000000"/>
                </a:solidFill>
                <a:effectLst/>
                <a:latin typeface="Bodoni MT" panose="02070603080606020203" pitchFamily="18" charset="0"/>
              </a:rPr>
              <a:t>because the Almighty</a:t>
            </a:r>
            <a:r>
              <a:rPr lang="en-US" sz="2300" baseline="30000" dirty="0">
                <a:solidFill>
                  <a:srgbClr val="000000"/>
                </a:solidFill>
                <a:latin typeface="Bodoni MT" panose="02070603080606020203" pitchFamily="18" charset="0"/>
              </a:rPr>
              <a:t> </a:t>
            </a:r>
            <a:r>
              <a:rPr lang="en-US" sz="2300" b="0" i="0" dirty="0">
                <a:solidFill>
                  <a:srgbClr val="000000"/>
                </a:solidFill>
                <a:effectLst/>
                <a:latin typeface="Bodoni MT" panose="02070603080606020203" pitchFamily="18" charset="0"/>
              </a:rPr>
              <a:t>has made my life very bitter. </a:t>
            </a:r>
            <a:r>
              <a:rPr lang="en-US" sz="2300" b="1" i="0" baseline="30000" dirty="0">
                <a:solidFill>
                  <a:srgbClr val="000000"/>
                </a:solidFill>
                <a:effectLst/>
                <a:highlight>
                  <a:srgbClr val="FFFF00"/>
                </a:highlight>
                <a:latin typeface="Bodoni MT" panose="02070603080606020203" pitchFamily="18" charset="0"/>
              </a:rPr>
              <a:t>21</a:t>
            </a:r>
            <a:r>
              <a:rPr lang="en-US" sz="2300" b="1" i="0" baseline="30000" dirty="0">
                <a:solidFill>
                  <a:srgbClr val="000000"/>
                </a:solidFill>
                <a:effectLst/>
                <a:latin typeface="Bodoni MT" panose="02070603080606020203" pitchFamily="18" charset="0"/>
              </a:rPr>
              <a:t> </a:t>
            </a:r>
            <a:r>
              <a:rPr lang="en-US" sz="2300" b="0" i="0" dirty="0">
                <a:solidFill>
                  <a:srgbClr val="000000"/>
                </a:solidFill>
                <a:effectLst/>
                <a:latin typeface="Bodoni MT" panose="02070603080606020203" pitchFamily="18" charset="0"/>
              </a:rPr>
              <a:t>I went away full, but the </a:t>
            </a:r>
            <a:r>
              <a:rPr lang="en-US" sz="2300" b="0" i="0" cap="small" dirty="0">
                <a:solidFill>
                  <a:srgbClr val="000000"/>
                </a:solidFill>
                <a:effectLst/>
                <a:latin typeface="Bodoni MT" panose="02070603080606020203" pitchFamily="18" charset="0"/>
              </a:rPr>
              <a:t>Lord</a:t>
            </a:r>
            <a:r>
              <a:rPr lang="en-US" sz="2300" b="0" i="0" dirty="0">
                <a:solidFill>
                  <a:srgbClr val="000000"/>
                </a:solidFill>
                <a:effectLst/>
                <a:latin typeface="Bodoni MT" panose="02070603080606020203" pitchFamily="18" charset="0"/>
              </a:rPr>
              <a:t> has brought me back empty. Why call me Naomi? The </a:t>
            </a:r>
            <a:r>
              <a:rPr lang="en-US" sz="2300" b="0" i="0" cap="small" dirty="0">
                <a:solidFill>
                  <a:srgbClr val="000000"/>
                </a:solidFill>
                <a:effectLst/>
                <a:latin typeface="Bodoni MT" panose="02070603080606020203" pitchFamily="18" charset="0"/>
              </a:rPr>
              <a:t>Lord</a:t>
            </a:r>
            <a:r>
              <a:rPr lang="en-US" sz="2300" b="0" i="0" dirty="0">
                <a:solidFill>
                  <a:srgbClr val="000000"/>
                </a:solidFill>
                <a:effectLst/>
                <a:latin typeface="Bodoni MT" panose="02070603080606020203" pitchFamily="18" charset="0"/>
              </a:rPr>
              <a:t> has afflicted</a:t>
            </a:r>
            <a:r>
              <a:rPr lang="en-US" sz="2300" baseline="30000" dirty="0">
                <a:solidFill>
                  <a:srgbClr val="000000"/>
                </a:solidFill>
                <a:latin typeface="Bodoni MT" panose="02070603080606020203" pitchFamily="18" charset="0"/>
              </a:rPr>
              <a:t> </a:t>
            </a:r>
            <a:r>
              <a:rPr lang="en-US" sz="2300" b="0" i="0" dirty="0">
                <a:solidFill>
                  <a:srgbClr val="000000"/>
                </a:solidFill>
                <a:effectLst/>
                <a:latin typeface="Bodoni MT" panose="02070603080606020203" pitchFamily="18" charset="0"/>
              </a:rPr>
              <a:t>me; the Almighty has brought misfortune upon me.”</a:t>
            </a:r>
          </a:p>
          <a:p>
            <a:endParaRPr lang="en-US" sz="2200" dirty="0"/>
          </a:p>
        </p:txBody>
      </p:sp>
    </p:spTree>
    <p:extLst>
      <p:ext uri="{BB962C8B-B14F-4D97-AF65-F5344CB8AC3E}">
        <p14:creationId xmlns:p14="http://schemas.microsoft.com/office/powerpoint/2010/main" val="3493255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49C33-976F-4ABF-A6CA-3C63FA0A18AB}"/>
              </a:ext>
            </a:extLst>
          </p:cNvPr>
          <p:cNvSpPr>
            <a:spLocks noGrp="1"/>
          </p:cNvSpPr>
          <p:nvPr>
            <p:ph type="title"/>
          </p:nvPr>
        </p:nvSpPr>
        <p:spPr>
          <a:xfrm>
            <a:off x="242157" y="81611"/>
            <a:ext cx="11678702" cy="703762"/>
          </a:xfrm>
        </p:spPr>
        <p:txBody>
          <a:bodyPr>
            <a:noAutofit/>
          </a:bodyPr>
          <a:lstStyle/>
          <a:p>
            <a:r>
              <a:rPr lang="en-US" sz="2800" b="1" dirty="0">
                <a:solidFill>
                  <a:schemeClr val="accent2">
                    <a:lumMod val="75000"/>
                  </a:schemeClr>
                </a:solidFill>
              </a:rPr>
              <a:t>Naomi preserved!</a:t>
            </a:r>
          </a:p>
        </p:txBody>
      </p:sp>
      <p:pic>
        <p:nvPicPr>
          <p:cNvPr id="5" name="Content Placeholder 4">
            <a:extLst>
              <a:ext uri="{FF2B5EF4-FFF2-40B4-BE49-F238E27FC236}">
                <a16:creationId xmlns:a16="http://schemas.microsoft.com/office/drawing/2014/main" id="{D8B3C26A-2365-4ED6-A310-EE62DB58478B}"/>
              </a:ext>
              <a:ext uri="{C183D7F6-B498-43B3-948B-1728B52AA6E4}">
                <adec:decorative xmlns:adec="http://schemas.microsoft.com/office/drawing/2017/decorative" val="1"/>
              </a:ext>
            </a:extLst>
          </p:cNvPr>
          <p:cNvPicPr>
            <a:picLocks noGrp="1" noChangeAspect="1"/>
          </p:cNvPicPr>
          <p:nvPr>
            <p:ph idx="1"/>
          </p:nvPr>
        </p:nvPicPr>
        <p:blipFill rotWithShape="1">
          <a:blip r:embed="rId3"/>
          <a:srcRect t="3846"/>
          <a:stretch/>
        </p:blipFill>
        <p:spPr>
          <a:xfrm>
            <a:off x="0" y="5521910"/>
            <a:ext cx="12192000" cy="1431457"/>
          </a:xfrm>
          <a:prstGeom prst="rect">
            <a:avLst/>
          </a:prstGeom>
        </p:spPr>
      </p:pic>
      <p:sp>
        <p:nvSpPr>
          <p:cNvPr id="7" name="Title 1">
            <a:extLst>
              <a:ext uri="{FF2B5EF4-FFF2-40B4-BE49-F238E27FC236}">
                <a16:creationId xmlns:a16="http://schemas.microsoft.com/office/drawing/2014/main" id="{A9695604-915D-4F55-9232-E7D5FC5A219B}"/>
              </a:ext>
            </a:extLst>
          </p:cNvPr>
          <p:cNvSpPr txBox="1">
            <a:spLocks/>
          </p:cNvSpPr>
          <p:nvPr/>
        </p:nvSpPr>
        <p:spPr>
          <a:xfrm>
            <a:off x="158944" y="964888"/>
            <a:ext cx="11447765" cy="316954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a:lstStyle>
          <a:p>
            <a:pPr marL="571500" indent="-571500">
              <a:buFont typeface="Arial" panose="020B0604020202020204" pitchFamily="34" charset="0"/>
              <a:buChar char="•"/>
            </a:pPr>
            <a:r>
              <a:rPr lang="en-US" sz="2300" b="1" dirty="0">
                <a:latin typeface="Bodoni MT" panose="02070603080606020203" pitchFamily="18" charset="0"/>
              </a:rPr>
              <a:t>Ruth 1:12-13 (NIV)</a:t>
            </a:r>
          </a:p>
          <a:p>
            <a:pPr algn="l"/>
            <a:r>
              <a:rPr lang="en-US" sz="2300" b="1" i="0" baseline="30000" dirty="0">
                <a:solidFill>
                  <a:srgbClr val="000000"/>
                </a:solidFill>
                <a:effectLst/>
                <a:highlight>
                  <a:srgbClr val="FFFF00"/>
                </a:highlight>
                <a:latin typeface="Bodoni MT" panose="02070603080606020203" pitchFamily="18" charset="0"/>
              </a:rPr>
              <a:t>1</a:t>
            </a:r>
            <a:r>
              <a:rPr lang="en-US" sz="2300" b="1" i="0" baseline="30000" dirty="0">
                <a:solidFill>
                  <a:srgbClr val="000000"/>
                </a:solidFill>
                <a:effectLst/>
                <a:latin typeface="Bodoni MT" panose="02070603080606020203" pitchFamily="18" charset="0"/>
              </a:rPr>
              <a:t> </a:t>
            </a:r>
            <a:r>
              <a:rPr lang="en-US" sz="2300" b="0" i="0" dirty="0">
                <a:solidFill>
                  <a:srgbClr val="000000"/>
                </a:solidFill>
                <a:effectLst/>
                <a:latin typeface="Bodoni MT" panose="02070603080606020203" pitchFamily="18" charset="0"/>
              </a:rPr>
              <a:t>In the days when the judges ruled,</a:t>
            </a:r>
            <a:r>
              <a:rPr lang="en-US" sz="2300" baseline="30000" dirty="0">
                <a:solidFill>
                  <a:srgbClr val="000000"/>
                </a:solidFill>
                <a:latin typeface="Bodoni MT" panose="02070603080606020203" pitchFamily="18" charset="0"/>
              </a:rPr>
              <a:t> </a:t>
            </a:r>
            <a:r>
              <a:rPr lang="en-US" sz="2300" b="0" i="0" dirty="0">
                <a:solidFill>
                  <a:srgbClr val="000000"/>
                </a:solidFill>
                <a:effectLst/>
                <a:latin typeface="Bodoni MT" panose="02070603080606020203" pitchFamily="18" charset="0"/>
              </a:rPr>
              <a:t>there was a famine in the land. So a man from Bethlehem in Judah, together with his wife and two sons, went to live for a while in the country of Moab. </a:t>
            </a:r>
            <a:r>
              <a:rPr lang="en-US" sz="2300" b="1" i="0" baseline="30000" dirty="0">
                <a:solidFill>
                  <a:srgbClr val="000000"/>
                </a:solidFill>
                <a:effectLst/>
                <a:highlight>
                  <a:srgbClr val="FFFF00"/>
                </a:highlight>
                <a:latin typeface="Bodoni MT" panose="02070603080606020203" pitchFamily="18" charset="0"/>
              </a:rPr>
              <a:t>2 </a:t>
            </a:r>
            <a:r>
              <a:rPr lang="en-US" sz="2300" b="0" i="0" dirty="0">
                <a:solidFill>
                  <a:srgbClr val="000000"/>
                </a:solidFill>
                <a:effectLst/>
                <a:latin typeface="Bodoni MT" panose="02070603080606020203" pitchFamily="18" charset="0"/>
              </a:rPr>
              <a:t>The man’s name was Elimelek, his wife’s name was Naomi, and the names of his two sons were </a:t>
            </a:r>
            <a:r>
              <a:rPr lang="en-US" sz="2300" b="0" i="0" dirty="0" err="1">
                <a:solidFill>
                  <a:srgbClr val="000000"/>
                </a:solidFill>
                <a:effectLst/>
                <a:latin typeface="Bodoni MT" panose="02070603080606020203" pitchFamily="18" charset="0"/>
              </a:rPr>
              <a:t>Mahlon</a:t>
            </a:r>
            <a:r>
              <a:rPr lang="en-US" sz="2300" b="0" i="0" dirty="0">
                <a:solidFill>
                  <a:srgbClr val="000000"/>
                </a:solidFill>
                <a:effectLst/>
                <a:latin typeface="Bodoni MT" panose="02070603080606020203" pitchFamily="18" charset="0"/>
              </a:rPr>
              <a:t> and </a:t>
            </a:r>
            <a:r>
              <a:rPr lang="en-US" sz="2300" b="0" i="0" dirty="0" err="1">
                <a:solidFill>
                  <a:srgbClr val="000000"/>
                </a:solidFill>
                <a:effectLst/>
                <a:latin typeface="Bodoni MT" panose="02070603080606020203" pitchFamily="18" charset="0"/>
              </a:rPr>
              <a:t>Kilion</a:t>
            </a:r>
            <a:r>
              <a:rPr lang="en-US" sz="2300" b="0" i="0" dirty="0">
                <a:solidFill>
                  <a:srgbClr val="000000"/>
                </a:solidFill>
                <a:effectLst/>
                <a:latin typeface="Bodoni MT" panose="02070603080606020203" pitchFamily="18" charset="0"/>
              </a:rPr>
              <a:t>. They were </a:t>
            </a:r>
            <a:r>
              <a:rPr lang="en-US" sz="2300" b="0" i="0" dirty="0" err="1">
                <a:solidFill>
                  <a:srgbClr val="000000"/>
                </a:solidFill>
                <a:effectLst/>
                <a:latin typeface="Bodoni MT" panose="02070603080606020203" pitchFamily="18" charset="0"/>
              </a:rPr>
              <a:t>Ephrathites</a:t>
            </a:r>
            <a:r>
              <a:rPr lang="en-US" sz="2300" b="0" i="0" dirty="0">
                <a:solidFill>
                  <a:srgbClr val="000000"/>
                </a:solidFill>
                <a:effectLst/>
                <a:latin typeface="Bodoni MT" panose="02070603080606020203" pitchFamily="18" charset="0"/>
              </a:rPr>
              <a:t> from Bethlehem, Judah. And they went to Moab and lived there.</a:t>
            </a:r>
          </a:p>
          <a:p>
            <a:pPr algn="l"/>
            <a:r>
              <a:rPr lang="en-US" sz="2300" b="1" i="0" baseline="30000" dirty="0">
                <a:solidFill>
                  <a:srgbClr val="000000"/>
                </a:solidFill>
                <a:effectLst/>
                <a:highlight>
                  <a:srgbClr val="FFFF00"/>
                </a:highlight>
                <a:latin typeface="Bodoni MT" panose="02070603080606020203" pitchFamily="18" charset="0"/>
              </a:rPr>
              <a:t>3</a:t>
            </a:r>
            <a:r>
              <a:rPr lang="en-US" sz="2300" b="1" i="0" baseline="30000" dirty="0">
                <a:solidFill>
                  <a:srgbClr val="000000"/>
                </a:solidFill>
                <a:effectLst/>
                <a:latin typeface="Bodoni MT" panose="02070603080606020203" pitchFamily="18" charset="0"/>
              </a:rPr>
              <a:t> </a:t>
            </a:r>
            <a:r>
              <a:rPr lang="en-US" sz="2300" b="0" i="0" u="sng" dirty="0">
                <a:solidFill>
                  <a:srgbClr val="000000"/>
                </a:solidFill>
                <a:effectLst/>
                <a:latin typeface="Bodoni MT" panose="02070603080606020203" pitchFamily="18" charset="0"/>
              </a:rPr>
              <a:t>Now Elimelek, Naomi’s husband, died</a:t>
            </a:r>
            <a:r>
              <a:rPr lang="en-US" sz="2300" b="0" i="0" dirty="0">
                <a:solidFill>
                  <a:srgbClr val="000000"/>
                </a:solidFill>
                <a:effectLst/>
                <a:latin typeface="Bodoni MT" panose="02070603080606020203" pitchFamily="18" charset="0"/>
              </a:rPr>
              <a:t>, and she was left with her two sons. </a:t>
            </a:r>
            <a:r>
              <a:rPr lang="en-US" sz="2300" b="1" i="0" baseline="30000" dirty="0">
                <a:solidFill>
                  <a:srgbClr val="000000"/>
                </a:solidFill>
                <a:effectLst/>
                <a:highlight>
                  <a:srgbClr val="FFFF00"/>
                </a:highlight>
                <a:latin typeface="Bodoni MT" panose="02070603080606020203" pitchFamily="18" charset="0"/>
              </a:rPr>
              <a:t>4</a:t>
            </a:r>
            <a:r>
              <a:rPr lang="en-US" sz="2300" b="1" i="0" baseline="30000" dirty="0">
                <a:solidFill>
                  <a:srgbClr val="000000"/>
                </a:solidFill>
                <a:effectLst/>
                <a:latin typeface="Bodoni MT" panose="02070603080606020203" pitchFamily="18" charset="0"/>
              </a:rPr>
              <a:t> </a:t>
            </a:r>
            <a:r>
              <a:rPr lang="en-US" sz="2300" b="0" i="0" dirty="0">
                <a:solidFill>
                  <a:srgbClr val="000000"/>
                </a:solidFill>
                <a:effectLst/>
                <a:latin typeface="Bodoni MT" panose="02070603080606020203" pitchFamily="18" charset="0"/>
              </a:rPr>
              <a:t>They married Moabite women, one named Orpah and the other Ruth. After they had lived there about ten years, </a:t>
            </a:r>
            <a:r>
              <a:rPr lang="en-US" sz="2300" b="1" i="0" baseline="30000" dirty="0">
                <a:solidFill>
                  <a:srgbClr val="000000"/>
                </a:solidFill>
                <a:effectLst/>
                <a:highlight>
                  <a:srgbClr val="FFFF00"/>
                </a:highlight>
                <a:latin typeface="Bodoni MT" panose="02070603080606020203" pitchFamily="18" charset="0"/>
              </a:rPr>
              <a:t>5</a:t>
            </a:r>
            <a:r>
              <a:rPr lang="en-US" sz="2300" b="1" i="0" baseline="30000" dirty="0">
                <a:solidFill>
                  <a:srgbClr val="000000"/>
                </a:solidFill>
                <a:effectLst/>
                <a:latin typeface="Bodoni MT" panose="02070603080606020203" pitchFamily="18" charset="0"/>
              </a:rPr>
              <a:t> </a:t>
            </a:r>
            <a:r>
              <a:rPr lang="en-US" sz="2300" b="0" i="0" u="sng" dirty="0">
                <a:solidFill>
                  <a:srgbClr val="000000"/>
                </a:solidFill>
                <a:effectLst/>
                <a:latin typeface="Bodoni MT" panose="02070603080606020203" pitchFamily="18" charset="0"/>
              </a:rPr>
              <a:t>both </a:t>
            </a:r>
            <a:r>
              <a:rPr lang="en-US" sz="2300" b="0" i="0" u="sng" dirty="0" err="1">
                <a:solidFill>
                  <a:srgbClr val="000000"/>
                </a:solidFill>
                <a:effectLst/>
                <a:latin typeface="Bodoni MT" panose="02070603080606020203" pitchFamily="18" charset="0"/>
              </a:rPr>
              <a:t>Mahlon</a:t>
            </a:r>
            <a:r>
              <a:rPr lang="en-US" sz="2300" b="0" i="0" u="sng" dirty="0">
                <a:solidFill>
                  <a:srgbClr val="000000"/>
                </a:solidFill>
                <a:effectLst/>
                <a:latin typeface="Bodoni MT" panose="02070603080606020203" pitchFamily="18" charset="0"/>
              </a:rPr>
              <a:t> and </a:t>
            </a:r>
            <a:r>
              <a:rPr lang="en-US" sz="2300" b="0" i="0" u="sng" dirty="0" err="1">
                <a:solidFill>
                  <a:srgbClr val="000000"/>
                </a:solidFill>
                <a:effectLst/>
                <a:latin typeface="Bodoni MT" panose="02070603080606020203" pitchFamily="18" charset="0"/>
              </a:rPr>
              <a:t>Kilion</a:t>
            </a:r>
            <a:r>
              <a:rPr lang="en-US" sz="2300" b="0" i="0" u="sng" dirty="0">
                <a:solidFill>
                  <a:srgbClr val="000000"/>
                </a:solidFill>
                <a:effectLst/>
                <a:latin typeface="Bodoni MT" panose="02070603080606020203" pitchFamily="18" charset="0"/>
              </a:rPr>
              <a:t> also died,</a:t>
            </a:r>
            <a:r>
              <a:rPr lang="en-US" sz="2300" b="0" i="0" dirty="0">
                <a:solidFill>
                  <a:srgbClr val="000000"/>
                </a:solidFill>
                <a:effectLst/>
                <a:latin typeface="Bodoni MT" panose="02070603080606020203" pitchFamily="18" charset="0"/>
              </a:rPr>
              <a:t> and Naomi was left without her two sons and her husband.</a:t>
            </a:r>
          </a:p>
          <a:p>
            <a:endParaRPr lang="en-US" sz="2200" dirty="0">
              <a:latin typeface="Bodoni MT" panose="02070603080606020203" pitchFamily="18" charset="0"/>
            </a:endParaRPr>
          </a:p>
        </p:txBody>
      </p:sp>
    </p:spTree>
    <p:extLst>
      <p:ext uri="{BB962C8B-B14F-4D97-AF65-F5344CB8AC3E}">
        <p14:creationId xmlns:p14="http://schemas.microsoft.com/office/powerpoint/2010/main" val="2701722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49C33-976F-4ABF-A6CA-3C63FA0A18AB}"/>
              </a:ext>
            </a:extLst>
          </p:cNvPr>
          <p:cNvSpPr>
            <a:spLocks noGrp="1"/>
          </p:cNvSpPr>
          <p:nvPr>
            <p:ph type="title"/>
          </p:nvPr>
        </p:nvSpPr>
        <p:spPr>
          <a:xfrm>
            <a:off x="242157" y="81611"/>
            <a:ext cx="11678702" cy="703762"/>
          </a:xfrm>
        </p:spPr>
        <p:txBody>
          <a:bodyPr>
            <a:noAutofit/>
          </a:bodyPr>
          <a:lstStyle/>
          <a:p>
            <a:r>
              <a:rPr lang="en-US" sz="2800" b="1" dirty="0">
                <a:solidFill>
                  <a:schemeClr val="accent2">
                    <a:lumMod val="75000"/>
                  </a:schemeClr>
                </a:solidFill>
                <a:highlight>
                  <a:srgbClr val="C0C0C0"/>
                </a:highlight>
              </a:rPr>
              <a:t>Ruth</a:t>
            </a:r>
            <a:r>
              <a:rPr lang="en-US" sz="2800" b="1" dirty="0">
                <a:solidFill>
                  <a:schemeClr val="accent2">
                    <a:lumMod val="75000"/>
                  </a:schemeClr>
                </a:solidFill>
              </a:rPr>
              <a:t> lives to the full expectation of the meaning of her name.</a:t>
            </a:r>
          </a:p>
        </p:txBody>
      </p:sp>
      <p:pic>
        <p:nvPicPr>
          <p:cNvPr id="5" name="Content Placeholder 4">
            <a:extLst>
              <a:ext uri="{FF2B5EF4-FFF2-40B4-BE49-F238E27FC236}">
                <a16:creationId xmlns:a16="http://schemas.microsoft.com/office/drawing/2014/main" id="{D8B3C26A-2365-4ED6-A310-EE62DB58478B}"/>
              </a:ext>
              <a:ext uri="{C183D7F6-B498-43B3-948B-1728B52AA6E4}">
                <adec:decorative xmlns:adec="http://schemas.microsoft.com/office/drawing/2017/decorative" val="1"/>
              </a:ext>
            </a:extLst>
          </p:cNvPr>
          <p:cNvPicPr>
            <a:picLocks noGrp="1" noChangeAspect="1"/>
          </p:cNvPicPr>
          <p:nvPr>
            <p:ph idx="1"/>
          </p:nvPr>
        </p:nvPicPr>
        <p:blipFill rotWithShape="1">
          <a:blip r:embed="rId3"/>
          <a:srcRect t="3846"/>
          <a:stretch/>
        </p:blipFill>
        <p:spPr>
          <a:xfrm>
            <a:off x="0" y="5521910"/>
            <a:ext cx="12192000" cy="1431457"/>
          </a:xfrm>
          <a:prstGeom prst="rect">
            <a:avLst/>
          </a:prstGeom>
        </p:spPr>
      </p:pic>
      <p:sp>
        <p:nvSpPr>
          <p:cNvPr id="7" name="Title 1">
            <a:extLst>
              <a:ext uri="{FF2B5EF4-FFF2-40B4-BE49-F238E27FC236}">
                <a16:creationId xmlns:a16="http://schemas.microsoft.com/office/drawing/2014/main" id="{A9695604-915D-4F55-9232-E7D5FC5A219B}"/>
              </a:ext>
            </a:extLst>
          </p:cNvPr>
          <p:cNvSpPr txBox="1">
            <a:spLocks/>
          </p:cNvSpPr>
          <p:nvPr/>
        </p:nvSpPr>
        <p:spPr>
          <a:xfrm>
            <a:off x="158944" y="964888"/>
            <a:ext cx="11447765" cy="185684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a:lstStyle>
          <a:p>
            <a:pPr marL="571500" indent="-571500">
              <a:buFont typeface="Arial" panose="020B0604020202020204" pitchFamily="34" charset="0"/>
              <a:buChar char="•"/>
            </a:pPr>
            <a:r>
              <a:rPr lang="en-US" sz="2200" b="1" dirty="0">
                <a:latin typeface="Bodoni MT" panose="02070603080606020203" pitchFamily="18" charset="0"/>
              </a:rPr>
              <a:t>Ruth 1:22 (NIV)</a:t>
            </a:r>
          </a:p>
          <a:p>
            <a:r>
              <a:rPr lang="en-US" sz="2200" b="1" baseline="30000" dirty="0">
                <a:solidFill>
                  <a:srgbClr val="000000"/>
                </a:solidFill>
                <a:highlight>
                  <a:srgbClr val="FFFF00"/>
                </a:highlight>
                <a:latin typeface="Bodoni MT" panose="02070603080606020203" pitchFamily="18" charset="0"/>
              </a:rPr>
              <a:t>22</a:t>
            </a:r>
            <a:r>
              <a:rPr lang="en-US" sz="2200" b="1" i="0" baseline="30000" dirty="0">
                <a:solidFill>
                  <a:srgbClr val="000000"/>
                </a:solidFill>
                <a:effectLst/>
                <a:latin typeface="Bodoni MT" panose="02070603080606020203" pitchFamily="18" charset="0"/>
              </a:rPr>
              <a:t> </a:t>
            </a:r>
            <a:r>
              <a:rPr lang="en-US" sz="2200" b="0" i="0" dirty="0">
                <a:solidFill>
                  <a:srgbClr val="000000"/>
                </a:solidFill>
                <a:effectLst/>
                <a:latin typeface="Bodoni MT" panose="02070603080606020203" pitchFamily="18" charset="0"/>
              </a:rPr>
              <a:t>So Naomi returned from Moab </a:t>
            </a:r>
            <a:r>
              <a:rPr lang="en-US" sz="2200" i="0" u="sng" dirty="0">
                <a:solidFill>
                  <a:srgbClr val="000000"/>
                </a:solidFill>
                <a:effectLst/>
                <a:latin typeface="Bodoni MT" panose="02070603080606020203" pitchFamily="18" charset="0"/>
              </a:rPr>
              <a:t>accompanied by Ruth </a:t>
            </a:r>
            <a:r>
              <a:rPr lang="en-US" sz="2200" b="0" i="0" dirty="0">
                <a:solidFill>
                  <a:srgbClr val="000000"/>
                </a:solidFill>
                <a:effectLst/>
                <a:latin typeface="Bodoni MT" panose="02070603080606020203" pitchFamily="18" charset="0"/>
              </a:rPr>
              <a:t>the Moabite, her daughter-in-law, arriving in Bethlehem as the barley harvest was beginning.</a:t>
            </a:r>
            <a:endParaRPr lang="en-US" sz="2200" dirty="0">
              <a:latin typeface="Bodoni MT" panose="02070603080606020203" pitchFamily="18" charset="0"/>
            </a:endParaRPr>
          </a:p>
        </p:txBody>
      </p:sp>
    </p:spTree>
    <p:extLst>
      <p:ext uri="{BB962C8B-B14F-4D97-AF65-F5344CB8AC3E}">
        <p14:creationId xmlns:p14="http://schemas.microsoft.com/office/powerpoint/2010/main" val="3457521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49C33-976F-4ABF-A6CA-3C63FA0A18AB}"/>
              </a:ext>
            </a:extLst>
          </p:cNvPr>
          <p:cNvSpPr>
            <a:spLocks noGrp="1"/>
          </p:cNvSpPr>
          <p:nvPr>
            <p:ph type="title"/>
          </p:nvPr>
        </p:nvSpPr>
        <p:spPr>
          <a:xfrm>
            <a:off x="242157" y="81611"/>
            <a:ext cx="11678702" cy="703762"/>
          </a:xfrm>
        </p:spPr>
        <p:txBody>
          <a:bodyPr>
            <a:noAutofit/>
          </a:bodyPr>
          <a:lstStyle/>
          <a:p>
            <a:r>
              <a:rPr lang="en-US" sz="2800" b="1" dirty="0">
                <a:solidFill>
                  <a:schemeClr val="tx1"/>
                </a:solidFill>
              </a:rPr>
              <a:t>Ruth</a:t>
            </a:r>
            <a:br>
              <a:rPr lang="en-US" sz="2800" b="1" dirty="0">
                <a:solidFill>
                  <a:schemeClr val="tx1"/>
                </a:solidFill>
              </a:rPr>
            </a:br>
            <a:r>
              <a:rPr lang="en-US" sz="2800" b="1" dirty="0">
                <a:solidFill>
                  <a:schemeClr val="tx1"/>
                </a:solidFill>
              </a:rPr>
              <a:t>Chapter 2</a:t>
            </a:r>
          </a:p>
        </p:txBody>
      </p:sp>
      <p:pic>
        <p:nvPicPr>
          <p:cNvPr id="5" name="Content Placeholder 4">
            <a:extLst>
              <a:ext uri="{FF2B5EF4-FFF2-40B4-BE49-F238E27FC236}">
                <a16:creationId xmlns:a16="http://schemas.microsoft.com/office/drawing/2014/main" id="{D8B3C26A-2365-4ED6-A310-EE62DB58478B}"/>
              </a:ext>
              <a:ext uri="{C183D7F6-B498-43B3-948B-1728B52AA6E4}">
                <adec:decorative xmlns:adec="http://schemas.microsoft.com/office/drawing/2017/decorative" val="1"/>
              </a:ext>
            </a:extLst>
          </p:cNvPr>
          <p:cNvPicPr>
            <a:picLocks noGrp="1" noChangeAspect="1"/>
          </p:cNvPicPr>
          <p:nvPr>
            <p:ph idx="1"/>
          </p:nvPr>
        </p:nvPicPr>
        <p:blipFill rotWithShape="1">
          <a:blip r:embed="rId3"/>
          <a:srcRect t="3846"/>
          <a:stretch/>
        </p:blipFill>
        <p:spPr>
          <a:xfrm>
            <a:off x="0" y="6086650"/>
            <a:ext cx="12192000" cy="866717"/>
          </a:xfrm>
          <a:prstGeom prst="rect">
            <a:avLst/>
          </a:prstGeom>
        </p:spPr>
      </p:pic>
      <p:sp>
        <p:nvSpPr>
          <p:cNvPr id="7" name="Title 1">
            <a:extLst>
              <a:ext uri="{FF2B5EF4-FFF2-40B4-BE49-F238E27FC236}">
                <a16:creationId xmlns:a16="http://schemas.microsoft.com/office/drawing/2014/main" id="{A9695604-915D-4F55-9232-E7D5FC5A219B}"/>
              </a:ext>
            </a:extLst>
          </p:cNvPr>
          <p:cNvSpPr txBox="1">
            <a:spLocks/>
          </p:cNvSpPr>
          <p:nvPr/>
        </p:nvSpPr>
        <p:spPr>
          <a:xfrm>
            <a:off x="158944" y="964887"/>
            <a:ext cx="11447765" cy="498151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a:lstStyle>
          <a:p>
            <a:r>
              <a:rPr lang="en-US" sz="2300" b="1" dirty="0">
                <a:latin typeface="Bodoni MT" panose="02070603080606020203" pitchFamily="18" charset="0"/>
              </a:rPr>
              <a:t>Ruth, respectful, caring, humble and risk taker</a:t>
            </a:r>
          </a:p>
          <a:p>
            <a:pPr marL="571500" indent="-571500">
              <a:buFont typeface="Arial" panose="020B0604020202020204" pitchFamily="34" charset="0"/>
              <a:buChar char="•"/>
            </a:pPr>
            <a:endParaRPr lang="en-US" sz="2300" b="1" dirty="0">
              <a:latin typeface="Bodoni MT" panose="02070603080606020203" pitchFamily="18" charset="0"/>
            </a:endParaRPr>
          </a:p>
          <a:p>
            <a:pPr marL="571500" indent="-571500">
              <a:buFont typeface="Arial" panose="020B0604020202020204" pitchFamily="34" charset="0"/>
              <a:buChar char="•"/>
            </a:pPr>
            <a:r>
              <a:rPr lang="en-US" sz="2300" b="1" dirty="0">
                <a:latin typeface="Bodoni MT" panose="02070603080606020203" pitchFamily="18" charset="0"/>
              </a:rPr>
              <a:t>Ruth 2:2 (NIV)</a:t>
            </a:r>
          </a:p>
          <a:p>
            <a:pPr algn="l"/>
            <a:r>
              <a:rPr lang="en-US" sz="2300" b="1" baseline="30000" dirty="0">
                <a:solidFill>
                  <a:srgbClr val="000000"/>
                </a:solidFill>
                <a:highlight>
                  <a:srgbClr val="FFFF00"/>
                </a:highlight>
                <a:latin typeface="Bodoni MT" panose="02070603080606020203" pitchFamily="18" charset="0"/>
              </a:rPr>
              <a:t>2</a:t>
            </a:r>
            <a:r>
              <a:rPr lang="en-US" sz="2300" b="1" i="0" baseline="30000" dirty="0">
                <a:solidFill>
                  <a:srgbClr val="000000"/>
                </a:solidFill>
                <a:effectLst/>
                <a:latin typeface="Bodoni MT" panose="02070603080606020203" pitchFamily="18" charset="0"/>
              </a:rPr>
              <a:t> </a:t>
            </a:r>
            <a:r>
              <a:rPr lang="en-US" sz="2300" b="0" i="0" dirty="0">
                <a:solidFill>
                  <a:srgbClr val="000000"/>
                </a:solidFill>
                <a:effectLst/>
                <a:latin typeface="Bodoni MT" panose="02070603080606020203" pitchFamily="18" charset="0"/>
              </a:rPr>
              <a:t>And Ruth the Moabite said to Naomi, “</a:t>
            </a:r>
            <a:r>
              <a:rPr lang="en-US" sz="2300" b="0" i="0" u="sng" dirty="0">
                <a:solidFill>
                  <a:srgbClr val="000000"/>
                </a:solidFill>
                <a:effectLst/>
                <a:latin typeface="Bodoni MT" panose="02070603080606020203" pitchFamily="18" charset="0"/>
              </a:rPr>
              <a:t>Let me go to the fields and pick up the leftover grain </a:t>
            </a:r>
            <a:r>
              <a:rPr lang="en-US" sz="2300" b="0" i="0" dirty="0">
                <a:solidFill>
                  <a:srgbClr val="000000"/>
                </a:solidFill>
                <a:effectLst/>
                <a:latin typeface="Bodoni MT" panose="02070603080606020203" pitchFamily="18" charset="0"/>
              </a:rPr>
              <a:t>behind anyone in whose eyes I find favor.” Naomi said to her, “Go ahead, my daughter.”</a:t>
            </a:r>
          </a:p>
          <a:p>
            <a:pPr algn="l"/>
            <a:endParaRPr lang="en-US" sz="2300" dirty="0">
              <a:solidFill>
                <a:srgbClr val="000000"/>
              </a:solidFill>
              <a:latin typeface="Bodoni MT" panose="02070603080606020203" pitchFamily="18" charset="0"/>
            </a:endParaRPr>
          </a:p>
          <a:p>
            <a:pPr algn="l"/>
            <a:r>
              <a:rPr lang="en-US" sz="2300" b="1" i="0" baseline="30000" dirty="0">
                <a:solidFill>
                  <a:srgbClr val="000000"/>
                </a:solidFill>
                <a:effectLst/>
                <a:latin typeface="Bodoni MT" panose="02070603080606020203" pitchFamily="18" charset="0"/>
              </a:rPr>
              <a:t>8 </a:t>
            </a:r>
            <a:r>
              <a:rPr lang="en-US" sz="2300" b="0" i="0" dirty="0">
                <a:solidFill>
                  <a:srgbClr val="000000"/>
                </a:solidFill>
                <a:effectLst/>
                <a:latin typeface="Bodoni MT" panose="02070603080606020203" pitchFamily="18" charset="0"/>
              </a:rPr>
              <a:t>She carried it back to town, and her mother-in-law saw how much she had gathered. </a:t>
            </a:r>
            <a:r>
              <a:rPr lang="en-US" sz="2300" b="0" i="0" u="sng" dirty="0">
                <a:solidFill>
                  <a:srgbClr val="000000"/>
                </a:solidFill>
                <a:effectLst/>
                <a:latin typeface="Bodoni MT" panose="02070603080606020203" pitchFamily="18" charset="0"/>
              </a:rPr>
              <a:t>Ruth also brought out and gave her what she had left over after she had eaten enough.</a:t>
            </a:r>
          </a:p>
          <a:p>
            <a:pPr algn="l"/>
            <a:endParaRPr lang="en-US" sz="2300" u="sng" dirty="0">
              <a:solidFill>
                <a:srgbClr val="000000"/>
              </a:solidFill>
              <a:latin typeface="Bodoni MT" panose="02070603080606020203" pitchFamily="18" charset="0"/>
            </a:endParaRPr>
          </a:p>
          <a:p>
            <a:pPr algn="l"/>
            <a:r>
              <a:rPr lang="en-US" sz="2300" b="1" i="0" dirty="0">
                <a:solidFill>
                  <a:srgbClr val="000000"/>
                </a:solidFill>
                <a:effectLst/>
                <a:latin typeface="Bodoni MT" panose="02070603080606020203" pitchFamily="18" charset="0"/>
              </a:rPr>
              <a:t>Ruth, Persistent</a:t>
            </a:r>
          </a:p>
          <a:p>
            <a:pPr algn="l"/>
            <a:r>
              <a:rPr lang="en-US" sz="2300" b="0" i="0" dirty="0">
                <a:solidFill>
                  <a:srgbClr val="000000"/>
                </a:solidFill>
                <a:effectLst/>
                <a:latin typeface="Bodoni MT" panose="02070603080606020203" pitchFamily="18" charset="0"/>
              </a:rPr>
              <a:t> </a:t>
            </a:r>
            <a:r>
              <a:rPr lang="en-US" sz="2300" b="1" i="0" baseline="30000" dirty="0">
                <a:solidFill>
                  <a:srgbClr val="000000"/>
                </a:solidFill>
                <a:effectLst/>
                <a:highlight>
                  <a:srgbClr val="FFFF00"/>
                </a:highlight>
                <a:latin typeface="Bodoni MT" panose="02070603080606020203" pitchFamily="18" charset="0"/>
              </a:rPr>
              <a:t>7</a:t>
            </a:r>
            <a:r>
              <a:rPr lang="en-US" sz="2300" b="1" i="0" baseline="30000" dirty="0">
                <a:solidFill>
                  <a:srgbClr val="000000"/>
                </a:solidFill>
                <a:effectLst/>
                <a:latin typeface="Bodoni MT" panose="02070603080606020203" pitchFamily="18" charset="0"/>
              </a:rPr>
              <a:t> </a:t>
            </a:r>
            <a:r>
              <a:rPr lang="en-US" sz="2300" b="0" i="0" dirty="0">
                <a:solidFill>
                  <a:srgbClr val="000000"/>
                </a:solidFill>
                <a:effectLst/>
                <a:latin typeface="Bodoni MT" panose="02070603080606020203" pitchFamily="18" charset="0"/>
              </a:rPr>
              <a:t>She said, ‘Please let me glean and gather among the sheaves behind the harvesters.’ She came into the field and has remained here </a:t>
            </a:r>
            <a:r>
              <a:rPr lang="en-US" sz="2300" b="0" i="0" u="sng" dirty="0">
                <a:solidFill>
                  <a:srgbClr val="000000"/>
                </a:solidFill>
                <a:effectLst/>
                <a:latin typeface="Bodoni MT" panose="02070603080606020203" pitchFamily="18" charset="0"/>
              </a:rPr>
              <a:t>from morning till now</a:t>
            </a:r>
            <a:r>
              <a:rPr lang="en-US" sz="2300" b="0" i="0" dirty="0">
                <a:solidFill>
                  <a:srgbClr val="000000"/>
                </a:solidFill>
                <a:effectLst/>
                <a:latin typeface="Bodoni MT" panose="02070603080606020203" pitchFamily="18" charset="0"/>
              </a:rPr>
              <a:t>, except for a short rest in the shelter.”</a:t>
            </a:r>
          </a:p>
          <a:p>
            <a:endParaRPr lang="en-US" sz="2200" dirty="0">
              <a:latin typeface="Bodoni MT" panose="02070603080606020203" pitchFamily="18" charset="0"/>
            </a:endParaRPr>
          </a:p>
        </p:txBody>
      </p:sp>
    </p:spTree>
    <p:extLst>
      <p:ext uri="{BB962C8B-B14F-4D97-AF65-F5344CB8AC3E}">
        <p14:creationId xmlns:p14="http://schemas.microsoft.com/office/powerpoint/2010/main" val="2017509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49C33-976F-4ABF-A6CA-3C63FA0A18AB}"/>
              </a:ext>
            </a:extLst>
          </p:cNvPr>
          <p:cNvSpPr>
            <a:spLocks noGrp="1"/>
          </p:cNvSpPr>
          <p:nvPr>
            <p:ph type="title"/>
          </p:nvPr>
        </p:nvSpPr>
        <p:spPr>
          <a:xfrm>
            <a:off x="242157" y="81611"/>
            <a:ext cx="11678702" cy="703762"/>
          </a:xfrm>
        </p:spPr>
        <p:txBody>
          <a:bodyPr>
            <a:noAutofit/>
          </a:bodyPr>
          <a:lstStyle/>
          <a:p>
            <a:r>
              <a:rPr lang="en-US" sz="2800" b="1" dirty="0">
                <a:solidFill>
                  <a:schemeClr val="tx1"/>
                </a:solidFill>
              </a:rPr>
              <a:t>Ruth</a:t>
            </a:r>
            <a:br>
              <a:rPr lang="en-US" sz="2800" b="1" dirty="0">
                <a:solidFill>
                  <a:schemeClr val="tx1"/>
                </a:solidFill>
              </a:rPr>
            </a:br>
            <a:r>
              <a:rPr lang="en-US" sz="2800" b="1" dirty="0">
                <a:solidFill>
                  <a:schemeClr val="tx1"/>
                </a:solidFill>
              </a:rPr>
              <a:t>Chapter 2</a:t>
            </a:r>
          </a:p>
        </p:txBody>
      </p:sp>
      <p:pic>
        <p:nvPicPr>
          <p:cNvPr id="5" name="Content Placeholder 4">
            <a:extLst>
              <a:ext uri="{FF2B5EF4-FFF2-40B4-BE49-F238E27FC236}">
                <a16:creationId xmlns:a16="http://schemas.microsoft.com/office/drawing/2014/main" id="{D8B3C26A-2365-4ED6-A310-EE62DB58478B}"/>
              </a:ext>
              <a:ext uri="{C183D7F6-B498-43B3-948B-1728B52AA6E4}">
                <adec:decorative xmlns:adec="http://schemas.microsoft.com/office/drawing/2017/decorative" val="1"/>
              </a:ext>
            </a:extLst>
          </p:cNvPr>
          <p:cNvPicPr>
            <a:picLocks noGrp="1" noChangeAspect="1"/>
          </p:cNvPicPr>
          <p:nvPr>
            <p:ph idx="1"/>
          </p:nvPr>
        </p:nvPicPr>
        <p:blipFill rotWithShape="1">
          <a:blip r:embed="rId3"/>
          <a:srcRect t="3846"/>
          <a:stretch/>
        </p:blipFill>
        <p:spPr>
          <a:xfrm>
            <a:off x="0" y="6086650"/>
            <a:ext cx="12192000" cy="866717"/>
          </a:xfrm>
          <a:prstGeom prst="rect">
            <a:avLst/>
          </a:prstGeom>
        </p:spPr>
      </p:pic>
      <p:sp>
        <p:nvSpPr>
          <p:cNvPr id="7" name="Title 1">
            <a:extLst>
              <a:ext uri="{FF2B5EF4-FFF2-40B4-BE49-F238E27FC236}">
                <a16:creationId xmlns:a16="http://schemas.microsoft.com/office/drawing/2014/main" id="{A9695604-915D-4F55-9232-E7D5FC5A219B}"/>
              </a:ext>
            </a:extLst>
          </p:cNvPr>
          <p:cNvSpPr txBox="1">
            <a:spLocks/>
          </p:cNvSpPr>
          <p:nvPr/>
        </p:nvSpPr>
        <p:spPr>
          <a:xfrm>
            <a:off x="158944" y="964887"/>
            <a:ext cx="11447765" cy="498151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a:lstStyle>
          <a:p>
            <a:r>
              <a:rPr lang="en-US" sz="2300" b="1" dirty="0">
                <a:latin typeface="Bodoni MT" panose="02070603080606020203" pitchFamily="18" charset="0"/>
              </a:rPr>
              <a:t>Ruth, was obedient to her mother-in-law and kept her word to her mother-in-law</a:t>
            </a:r>
          </a:p>
          <a:p>
            <a:pPr marL="571500" indent="-571500">
              <a:buFont typeface="Arial" panose="020B0604020202020204" pitchFamily="34" charset="0"/>
              <a:buChar char="•"/>
            </a:pPr>
            <a:endParaRPr lang="en-US" sz="2300" b="1" dirty="0">
              <a:latin typeface="Bodoni MT" panose="02070603080606020203" pitchFamily="18" charset="0"/>
            </a:endParaRPr>
          </a:p>
          <a:p>
            <a:pPr marL="571500" indent="-571500">
              <a:buFont typeface="Arial" panose="020B0604020202020204" pitchFamily="34" charset="0"/>
              <a:buChar char="•"/>
            </a:pPr>
            <a:r>
              <a:rPr lang="en-US" sz="2300" b="1" dirty="0">
                <a:latin typeface="Bodoni MT" panose="02070603080606020203" pitchFamily="18" charset="0"/>
              </a:rPr>
              <a:t>Ruth 2:22-23 (NIV)</a:t>
            </a:r>
          </a:p>
          <a:p>
            <a:pPr algn="l"/>
            <a:r>
              <a:rPr lang="en-US" sz="2300" b="1" baseline="30000" dirty="0">
                <a:solidFill>
                  <a:srgbClr val="000000"/>
                </a:solidFill>
                <a:highlight>
                  <a:srgbClr val="FFFF00"/>
                </a:highlight>
                <a:latin typeface="Bodoni MT" panose="02070603080606020203" pitchFamily="18" charset="0"/>
              </a:rPr>
              <a:t>22</a:t>
            </a:r>
            <a:r>
              <a:rPr lang="en-US" sz="2300" b="1" i="0" baseline="30000" dirty="0">
                <a:solidFill>
                  <a:srgbClr val="000000"/>
                </a:solidFill>
                <a:effectLst/>
                <a:latin typeface="Bodoni MT" panose="02070603080606020203" pitchFamily="18" charset="0"/>
              </a:rPr>
              <a:t>  </a:t>
            </a:r>
            <a:r>
              <a:rPr lang="en-US" sz="2300" b="0" i="0" dirty="0">
                <a:solidFill>
                  <a:srgbClr val="000000"/>
                </a:solidFill>
                <a:effectLst/>
                <a:latin typeface="Bodoni MT" panose="02070603080606020203" pitchFamily="18" charset="0"/>
              </a:rPr>
              <a:t>Naomi said to Ruth her daughter-in-law, “It will be good for you, my daughter, to go with the women who work for him, because in someone else’s field you might be harmed.”</a:t>
            </a:r>
          </a:p>
          <a:p>
            <a:pPr algn="l"/>
            <a:r>
              <a:rPr lang="en-US" sz="2300" b="1" i="0" baseline="30000" dirty="0">
                <a:solidFill>
                  <a:srgbClr val="000000"/>
                </a:solidFill>
                <a:effectLst/>
                <a:highlight>
                  <a:srgbClr val="FFFF00"/>
                </a:highlight>
                <a:latin typeface="Bodoni MT" panose="02070603080606020203" pitchFamily="18" charset="0"/>
              </a:rPr>
              <a:t>23</a:t>
            </a:r>
            <a:r>
              <a:rPr lang="en-US" sz="2300" b="1" i="0" baseline="30000" dirty="0">
                <a:solidFill>
                  <a:srgbClr val="000000"/>
                </a:solidFill>
                <a:effectLst/>
                <a:latin typeface="Bodoni MT" panose="02070603080606020203" pitchFamily="18" charset="0"/>
              </a:rPr>
              <a:t> </a:t>
            </a:r>
            <a:r>
              <a:rPr lang="en-US" sz="2300" b="0" i="0" dirty="0">
                <a:solidFill>
                  <a:srgbClr val="000000"/>
                </a:solidFill>
                <a:effectLst/>
                <a:latin typeface="Bodoni MT" panose="02070603080606020203" pitchFamily="18" charset="0"/>
              </a:rPr>
              <a:t>So Ruth stayed close to the women of Boaz to glean until the barley and wheat harvests were finished. And she lived with her mother-in-law.</a:t>
            </a:r>
          </a:p>
          <a:p>
            <a:endParaRPr lang="en-US" sz="2200" dirty="0">
              <a:latin typeface="Bodoni MT" panose="02070603080606020203" pitchFamily="18" charset="0"/>
            </a:endParaRPr>
          </a:p>
        </p:txBody>
      </p:sp>
    </p:spTree>
    <p:extLst>
      <p:ext uri="{BB962C8B-B14F-4D97-AF65-F5344CB8AC3E}">
        <p14:creationId xmlns:p14="http://schemas.microsoft.com/office/powerpoint/2010/main" val="2887627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49C33-976F-4ABF-A6CA-3C63FA0A18AB}"/>
              </a:ext>
            </a:extLst>
          </p:cNvPr>
          <p:cNvSpPr>
            <a:spLocks noGrp="1"/>
          </p:cNvSpPr>
          <p:nvPr>
            <p:ph type="title"/>
          </p:nvPr>
        </p:nvSpPr>
        <p:spPr>
          <a:xfrm>
            <a:off x="242157" y="81611"/>
            <a:ext cx="11678702" cy="703762"/>
          </a:xfrm>
        </p:spPr>
        <p:txBody>
          <a:bodyPr>
            <a:noAutofit/>
          </a:bodyPr>
          <a:lstStyle/>
          <a:p>
            <a:r>
              <a:rPr lang="en-US" sz="2800" b="1" dirty="0">
                <a:solidFill>
                  <a:schemeClr val="tx1"/>
                </a:solidFill>
              </a:rPr>
              <a:t>Ruth</a:t>
            </a:r>
            <a:br>
              <a:rPr lang="en-US" sz="2800" b="1" dirty="0">
                <a:solidFill>
                  <a:schemeClr val="tx1"/>
                </a:solidFill>
              </a:rPr>
            </a:br>
            <a:r>
              <a:rPr lang="en-US" sz="2800" b="1" dirty="0">
                <a:solidFill>
                  <a:schemeClr val="tx1"/>
                </a:solidFill>
              </a:rPr>
              <a:t>Chapter 3</a:t>
            </a:r>
          </a:p>
        </p:txBody>
      </p:sp>
      <p:pic>
        <p:nvPicPr>
          <p:cNvPr id="5" name="Content Placeholder 4">
            <a:extLst>
              <a:ext uri="{FF2B5EF4-FFF2-40B4-BE49-F238E27FC236}">
                <a16:creationId xmlns:a16="http://schemas.microsoft.com/office/drawing/2014/main" id="{D8B3C26A-2365-4ED6-A310-EE62DB58478B}"/>
              </a:ext>
              <a:ext uri="{C183D7F6-B498-43B3-948B-1728B52AA6E4}">
                <adec:decorative xmlns:adec="http://schemas.microsoft.com/office/drawing/2017/decorative" val="1"/>
              </a:ext>
            </a:extLst>
          </p:cNvPr>
          <p:cNvPicPr>
            <a:picLocks noGrp="1" noChangeAspect="1"/>
          </p:cNvPicPr>
          <p:nvPr>
            <p:ph idx="1"/>
          </p:nvPr>
        </p:nvPicPr>
        <p:blipFill rotWithShape="1">
          <a:blip r:embed="rId3"/>
          <a:srcRect t="3846"/>
          <a:stretch/>
        </p:blipFill>
        <p:spPr>
          <a:xfrm>
            <a:off x="0" y="6086650"/>
            <a:ext cx="12192000" cy="866717"/>
          </a:xfrm>
          <a:prstGeom prst="rect">
            <a:avLst/>
          </a:prstGeom>
        </p:spPr>
      </p:pic>
      <p:sp>
        <p:nvSpPr>
          <p:cNvPr id="7" name="Title 1">
            <a:extLst>
              <a:ext uri="{FF2B5EF4-FFF2-40B4-BE49-F238E27FC236}">
                <a16:creationId xmlns:a16="http://schemas.microsoft.com/office/drawing/2014/main" id="{A9695604-915D-4F55-9232-E7D5FC5A219B}"/>
              </a:ext>
            </a:extLst>
          </p:cNvPr>
          <p:cNvSpPr txBox="1">
            <a:spLocks/>
          </p:cNvSpPr>
          <p:nvPr/>
        </p:nvSpPr>
        <p:spPr>
          <a:xfrm>
            <a:off x="158944" y="964887"/>
            <a:ext cx="11447765" cy="498151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a:lstStyle>
          <a:p>
            <a:r>
              <a:rPr lang="en-US" sz="2300" b="1" dirty="0">
                <a:latin typeface="Bodoni MT" panose="02070603080606020203" pitchFamily="18" charset="0"/>
              </a:rPr>
              <a:t>Ruth, a woman of noble character/virtuous woman</a:t>
            </a:r>
          </a:p>
          <a:p>
            <a:pPr marL="571500" indent="-571500">
              <a:buFont typeface="Arial" panose="020B0604020202020204" pitchFamily="34" charset="0"/>
              <a:buChar char="•"/>
            </a:pPr>
            <a:endParaRPr lang="en-US" sz="2300" b="1" dirty="0">
              <a:latin typeface="Bodoni MT" panose="02070603080606020203" pitchFamily="18" charset="0"/>
            </a:endParaRPr>
          </a:p>
          <a:p>
            <a:pPr marL="571500" indent="-571500">
              <a:buFont typeface="Arial" panose="020B0604020202020204" pitchFamily="34" charset="0"/>
              <a:buChar char="•"/>
            </a:pPr>
            <a:r>
              <a:rPr lang="en-US" sz="2300" b="1" dirty="0">
                <a:latin typeface="Bodoni MT" panose="02070603080606020203" pitchFamily="18" charset="0"/>
              </a:rPr>
              <a:t>Ruth 3:11 (NIV)</a:t>
            </a:r>
          </a:p>
          <a:p>
            <a:pPr algn="l"/>
            <a:r>
              <a:rPr lang="en-US" sz="2300" b="1" i="0" baseline="30000" dirty="0">
                <a:solidFill>
                  <a:srgbClr val="000000"/>
                </a:solidFill>
                <a:effectLst/>
                <a:highlight>
                  <a:srgbClr val="FFFF00"/>
                </a:highlight>
                <a:latin typeface="Bodoni MT" panose="02070603080606020203" pitchFamily="18" charset="0"/>
              </a:rPr>
              <a:t>11</a:t>
            </a:r>
            <a:r>
              <a:rPr lang="en-US" sz="2300" b="1" i="0" baseline="30000" dirty="0">
                <a:solidFill>
                  <a:srgbClr val="000000"/>
                </a:solidFill>
                <a:effectLst/>
                <a:latin typeface="Bodoni MT" panose="02070603080606020203" pitchFamily="18" charset="0"/>
              </a:rPr>
              <a:t>  </a:t>
            </a:r>
            <a:r>
              <a:rPr lang="en-US" sz="2300" b="0" i="0" dirty="0">
                <a:solidFill>
                  <a:srgbClr val="001320"/>
                </a:solidFill>
                <a:effectLst/>
                <a:latin typeface="Bodoni MT" panose="02070603080606020203" pitchFamily="18" charset="0"/>
              </a:rPr>
              <a:t>And now, my daughter, don't be afraid. I will do for you all you ask. All the people of my town know that you are a woman of </a:t>
            </a:r>
            <a:r>
              <a:rPr lang="en-US" sz="2300" b="0" i="0" u="sng" dirty="0">
                <a:solidFill>
                  <a:srgbClr val="001320"/>
                </a:solidFill>
                <a:effectLst/>
                <a:latin typeface="Bodoni MT" panose="02070603080606020203" pitchFamily="18" charset="0"/>
              </a:rPr>
              <a:t>noble character.</a:t>
            </a:r>
          </a:p>
          <a:p>
            <a:pPr algn="l"/>
            <a:endParaRPr lang="en-US" sz="2300" dirty="0">
              <a:solidFill>
                <a:srgbClr val="001320"/>
              </a:solidFill>
              <a:latin typeface="Bodoni MT" panose="02070603080606020203" pitchFamily="18" charset="0"/>
            </a:endParaRPr>
          </a:p>
          <a:p>
            <a:pPr algn="l"/>
            <a:r>
              <a:rPr lang="en-US" sz="2300" b="1" i="0" baseline="30000" dirty="0">
                <a:solidFill>
                  <a:srgbClr val="000000"/>
                </a:solidFill>
                <a:effectLst/>
                <a:highlight>
                  <a:srgbClr val="FFFF00"/>
                </a:highlight>
                <a:latin typeface="Bodoni MT" panose="02070603080606020203" pitchFamily="18" charset="0"/>
              </a:rPr>
              <a:t>11</a:t>
            </a:r>
            <a:r>
              <a:rPr lang="en-US" sz="2300" b="1" i="0" baseline="30000" dirty="0">
                <a:solidFill>
                  <a:srgbClr val="000000"/>
                </a:solidFill>
                <a:effectLst/>
                <a:latin typeface="Bodoni MT" panose="02070603080606020203" pitchFamily="18" charset="0"/>
              </a:rPr>
              <a:t>  </a:t>
            </a:r>
            <a:r>
              <a:rPr lang="en-US" sz="2300" b="0" i="0" dirty="0">
                <a:solidFill>
                  <a:srgbClr val="001320"/>
                </a:solidFill>
                <a:effectLst/>
                <a:latin typeface="Bodoni MT" panose="02070603080606020203" pitchFamily="18" charset="0"/>
              </a:rPr>
              <a:t>Now don’t worry about a thing, my daughter. I will do what is necessary, for everyone in town knows you are a </a:t>
            </a:r>
            <a:r>
              <a:rPr lang="en-US" sz="2300" b="0" i="0" u="sng" dirty="0">
                <a:solidFill>
                  <a:srgbClr val="001320"/>
                </a:solidFill>
                <a:effectLst/>
                <a:latin typeface="Bodoni MT" panose="02070603080606020203" pitchFamily="18" charset="0"/>
              </a:rPr>
              <a:t>virtuous woman.</a:t>
            </a:r>
            <a:endParaRPr lang="en-US" sz="2300" u="sng" dirty="0">
              <a:latin typeface="Bodoni MT" panose="02070603080606020203" pitchFamily="18" charset="0"/>
            </a:endParaRPr>
          </a:p>
        </p:txBody>
      </p:sp>
    </p:spTree>
    <p:extLst>
      <p:ext uri="{BB962C8B-B14F-4D97-AF65-F5344CB8AC3E}">
        <p14:creationId xmlns:p14="http://schemas.microsoft.com/office/powerpoint/2010/main" val="24670716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Sagona Extra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2713E1-6312-427E-BFCB-C5A5DA301373}">
  <ds:schemaRefs>
    <ds:schemaRef ds:uri="http://schemas.microsoft.com/sharepoint/v3/contenttype/forms"/>
  </ds:schemaRefs>
</ds:datastoreItem>
</file>

<file path=customXml/itemProps2.xml><?xml version="1.0" encoding="utf-8"?>
<ds:datastoreItem xmlns:ds="http://schemas.openxmlformats.org/officeDocument/2006/customXml" ds:itemID="{52F3B215-496E-4790-A364-7C1C46DEC771}">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50DB95DD-0319-4EE5-8C5C-9CEDF75E02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355</TotalTime>
  <Words>1146</Words>
  <Application>Microsoft Office PowerPoint</Application>
  <PresentationFormat>Widescreen</PresentationFormat>
  <Paragraphs>76</Paragraphs>
  <Slides>10</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Bodoni MT</vt:lpstr>
      <vt:lpstr>Calibri</vt:lpstr>
      <vt:lpstr>Garamond</vt:lpstr>
      <vt:lpstr>Sagona Book</vt:lpstr>
      <vt:lpstr>Sagona ExtraLight</vt:lpstr>
      <vt:lpstr>SavonVTI</vt:lpstr>
      <vt:lpstr>PowerPoint Presentation</vt:lpstr>
      <vt:lpstr>Ruth  Chapter 1</vt:lpstr>
      <vt:lpstr>Different perspectives of Yahweh!</vt:lpstr>
      <vt:lpstr>Before bitterness became Naomi’s identity, it was her confession.</vt:lpstr>
      <vt:lpstr>Naomi preserved!</vt:lpstr>
      <vt:lpstr>Ruth lives to the full expectation of the meaning of her name.</vt:lpstr>
      <vt:lpstr>Ruth Chapter 2</vt:lpstr>
      <vt:lpstr>Ruth Chapter 2</vt:lpstr>
      <vt:lpstr>Ruth Chapter 3</vt:lpstr>
      <vt:lpstr>Ruth Chapter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milestone3000@yahoo.co.uk</dc:creator>
  <cp:lastModifiedBy>milestone3000@yahoo.co.uk</cp:lastModifiedBy>
  <cp:revision>22</cp:revision>
  <dcterms:created xsi:type="dcterms:W3CDTF">2020-10-26T02:52:00Z</dcterms:created>
  <dcterms:modified xsi:type="dcterms:W3CDTF">2020-10-29T03:29:02Z</dcterms:modified>
</cp:coreProperties>
</file>