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0" r:id="rId1"/>
  </p:sldMasterIdLst>
  <p:notesMasterIdLst>
    <p:notesMasterId r:id="rId23"/>
  </p:notesMasterIdLst>
  <p:sldIdLst>
    <p:sldId id="299" r:id="rId2"/>
    <p:sldId id="298" r:id="rId3"/>
    <p:sldId id="257" r:id="rId4"/>
    <p:sldId id="314" r:id="rId5"/>
    <p:sldId id="329" r:id="rId6"/>
    <p:sldId id="315" r:id="rId7"/>
    <p:sldId id="330" r:id="rId8"/>
    <p:sldId id="331" r:id="rId9"/>
    <p:sldId id="332" r:id="rId10"/>
    <p:sldId id="284" r:id="rId11"/>
    <p:sldId id="333" r:id="rId12"/>
    <p:sldId id="334" r:id="rId13"/>
    <p:sldId id="335" r:id="rId14"/>
    <p:sldId id="336" r:id="rId15"/>
    <p:sldId id="337" r:id="rId16"/>
    <p:sldId id="338" r:id="rId17"/>
    <p:sldId id="339" r:id="rId18"/>
    <p:sldId id="340" r:id="rId19"/>
    <p:sldId id="341" r:id="rId20"/>
    <p:sldId id="342" r:id="rId21"/>
    <p:sldId id="273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lestone3000@yahoo.co.uk" initials="m" lastIdx="1" clrIdx="0">
    <p:extLst>
      <p:ext uri="{19B8F6BF-5375-455C-9EA6-DF929625EA0E}">
        <p15:presenceInfo xmlns:p15="http://schemas.microsoft.com/office/powerpoint/2012/main" userId="bef8c4c6437b9e6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06" autoAdjust="0"/>
    <p:restoredTop sz="95481" autoAdjust="0"/>
  </p:normalViewPr>
  <p:slideViewPr>
    <p:cSldViewPr snapToGrid="0">
      <p:cViewPr varScale="1">
        <p:scale>
          <a:sx n="75" d="100"/>
          <a:sy n="75" d="100"/>
        </p:scale>
        <p:origin x="1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0CAD7B-A57A-444D-9412-D263DD047C93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1B1D943-BDD3-4556-A277-BF3BCE5979C6}">
      <dgm:prSet/>
      <dgm:spPr/>
      <dgm:t>
        <a:bodyPr/>
        <a:lstStyle/>
        <a:p>
          <a:r>
            <a:rPr lang="en-US" b="1"/>
            <a:t>The 10 Point Charter by Alice Bailey is as follows:</a:t>
          </a:r>
          <a:endParaRPr lang="en-US"/>
        </a:p>
      </dgm:t>
    </dgm:pt>
    <dgm:pt modelId="{622D73B3-F9FA-4D9B-A65A-7A91F171A0CA}" type="parTrans" cxnId="{F3BD6782-AF40-493C-9E08-FDF645956296}">
      <dgm:prSet/>
      <dgm:spPr/>
      <dgm:t>
        <a:bodyPr/>
        <a:lstStyle/>
        <a:p>
          <a:endParaRPr lang="en-US"/>
        </a:p>
      </dgm:t>
    </dgm:pt>
    <dgm:pt modelId="{9DDDB7B8-EF6E-4B69-8090-21FABDECC562}" type="sibTrans" cxnId="{F3BD6782-AF40-493C-9E08-FDF645956296}">
      <dgm:prSet/>
      <dgm:spPr/>
      <dgm:t>
        <a:bodyPr/>
        <a:lstStyle/>
        <a:p>
          <a:endParaRPr lang="en-US"/>
        </a:p>
      </dgm:t>
    </dgm:pt>
    <dgm:pt modelId="{DD4F5E7D-D422-4F05-BBE4-507F6F8A6C20}">
      <dgm:prSet/>
      <dgm:spPr/>
      <dgm:t>
        <a:bodyPr/>
        <a:lstStyle/>
        <a:p>
          <a:r>
            <a:rPr lang="en-US"/>
            <a:t>TAKE GOD AND PRAYER OUT OF THE EDUCATION SYSTEM – 1 Thes 5:17 </a:t>
          </a:r>
        </a:p>
      </dgm:t>
    </dgm:pt>
    <dgm:pt modelId="{00D65C85-0247-424F-9A56-563DBCEB2C80}" type="parTrans" cxnId="{2EA7512F-DA5A-49C0-B67D-5FF53CE738DF}">
      <dgm:prSet/>
      <dgm:spPr/>
      <dgm:t>
        <a:bodyPr/>
        <a:lstStyle/>
        <a:p>
          <a:endParaRPr lang="en-US"/>
        </a:p>
      </dgm:t>
    </dgm:pt>
    <dgm:pt modelId="{7A952714-F290-4306-8A57-9C74010CA3C5}" type="sibTrans" cxnId="{2EA7512F-DA5A-49C0-B67D-5FF53CE738DF}">
      <dgm:prSet/>
      <dgm:spPr/>
      <dgm:t>
        <a:bodyPr/>
        <a:lstStyle/>
        <a:p>
          <a:endParaRPr lang="en-US"/>
        </a:p>
      </dgm:t>
    </dgm:pt>
    <dgm:pt modelId="{9C0048D0-25A3-4D1F-A823-64C1B19AC4E0}">
      <dgm:prSet/>
      <dgm:spPr/>
      <dgm:t>
        <a:bodyPr/>
        <a:lstStyle/>
        <a:p>
          <a:r>
            <a:rPr lang="en-US"/>
            <a:t>REDUCE PARENTAL AUTHORITY OVER THE CHILDREN – Prov 13:24, 22:6</a:t>
          </a:r>
        </a:p>
      </dgm:t>
    </dgm:pt>
    <dgm:pt modelId="{7C88789B-E016-4B4C-ADAE-52F1BE37F7BA}" type="parTrans" cxnId="{A7DE702C-284E-4725-9AEA-04B827DC3AB7}">
      <dgm:prSet/>
      <dgm:spPr/>
      <dgm:t>
        <a:bodyPr/>
        <a:lstStyle/>
        <a:p>
          <a:endParaRPr lang="en-US"/>
        </a:p>
      </dgm:t>
    </dgm:pt>
    <dgm:pt modelId="{00B08B6C-1D20-438C-A064-5A3D8CEC8676}" type="sibTrans" cxnId="{A7DE702C-284E-4725-9AEA-04B827DC3AB7}">
      <dgm:prSet/>
      <dgm:spPr/>
      <dgm:t>
        <a:bodyPr/>
        <a:lstStyle/>
        <a:p>
          <a:endParaRPr lang="en-US"/>
        </a:p>
      </dgm:t>
    </dgm:pt>
    <dgm:pt modelId="{50FE7E7D-F045-4BE6-A21A-82C1D9577B6C}">
      <dgm:prSet/>
      <dgm:spPr/>
      <dgm:t>
        <a:bodyPr/>
        <a:lstStyle/>
        <a:p>
          <a:r>
            <a:rPr lang="en-US"/>
            <a:t>DESTROY THE JUDEO-CHRISTIAN FAMILY STRUCTURE OR THE TRADITIONAL CHRISTIAN FAMILY STRUCTURE – Gen 2:18-25, Eph 5:22-33</a:t>
          </a:r>
        </a:p>
      </dgm:t>
    </dgm:pt>
    <dgm:pt modelId="{BE0044EB-8888-4922-8359-8BBBD47A9F3E}" type="parTrans" cxnId="{7E413BFD-667A-474B-98B4-6D58DA1F0017}">
      <dgm:prSet/>
      <dgm:spPr/>
      <dgm:t>
        <a:bodyPr/>
        <a:lstStyle/>
        <a:p>
          <a:endParaRPr lang="en-US"/>
        </a:p>
      </dgm:t>
    </dgm:pt>
    <dgm:pt modelId="{9F6551D2-F48B-49C5-99DF-5EE350CACAD4}" type="sibTrans" cxnId="{7E413BFD-667A-474B-98B4-6D58DA1F0017}">
      <dgm:prSet/>
      <dgm:spPr/>
      <dgm:t>
        <a:bodyPr/>
        <a:lstStyle/>
        <a:p>
          <a:endParaRPr lang="en-US"/>
        </a:p>
      </dgm:t>
    </dgm:pt>
    <dgm:pt modelId="{86178E56-EB0F-4A7E-86E1-60FE4FB472CE}">
      <dgm:prSet/>
      <dgm:spPr/>
      <dgm:t>
        <a:bodyPr/>
        <a:lstStyle/>
        <a:p>
          <a:r>
            <a:rPr lang="en-US"/>
            <a:t>IF SEX IS FREE, THEN MAKE ABORTION LEGAL AND MAKE IT EASY – Jer 1:5, Ps 139:13-18</a:t>
          </a:r>
        </a:p>
      </dgm:t>
    </dgm:pt>
    <dgm:pt modelId="{E04A86BC-E92B-4990-9A11-5DB1C481DEC9}" type="parTrans" cxnId="{5A2234AC-8670-45DA-8EDB-9C589E4CE115}">
      <dgm:prSet/>
      <dgm:spPr/>
      <dgm:t>
        <a:bodyPr/>
        <a:lstStyle/>
        <a:p>
          <a:endParaRPr lang="en-US"/>
        </a:p>
      </dgm:t>
    </dgm:pt>
    <dgm:pt modelId="{C91D1B5F-FED3-4877-883F-CC0769697DF8}" type="sibTrans" cxnId="{5A2234AC-8670-45DA-8EDB-9C589E4CE115}">
      <dgm:prSet/>
      <dgm:spPr/>
      <dgm:t>
        <a:bodyPr/>
        <a:lstStyle/>
        <a:p>
          <a:endParaRPr lang="en-US"/>
        </a:p>
      </dgm:t>
    </dgm:pt>
    <dgm:pt modelId="{EF46246B-9A4A-4A21-B7C8-CEF7296AF891}">
      <dgm:prSet/>
      <dgm:spPr/>
      <dgm:t>
        <a:bodyPr/>
        <a:lstStyle/>
        <a:p>
          <a:r>
            <a:rPr lang="en-US"/>
            <a:t>MAKE DIVORCE EASY AND LEGAL, FREE PEOPLE FROM THE CONCEPT OF MARRIAGE FOR LIFE – Mal 2:16, Eph 5:25-30, Gen 2:18-25</a:t>
          </a:r>
        </a:p>
      </dgm:t>
    </dgm:pt>
    <dgm:pt modelId="{8331F3BF-F94B-46EC-B9CF-8257EA3368D7}" type="parTrans" cxnId="{2F063DDA-E8B3-4A42-A396-047219CE0147}">
      <dgm:prSet/>
      <dgm:spPr/>
      <dgm:t>
        <a:bodyPr/>
        <a:lstStyle/>
        <a:p>
          <a:endParaRPr lang="en-US"/>
        </a:p>
      </dgm:t>
    </dgm:pt>
    <dgm:pt modelId="{89576A56-2C66-4894-9128-40A8DB3117D0}" type="sibTrans" cxnId="{2F063DDA-E8B3-4A42-A396-047219CE0147}">
      <dgm:prSet/>
      <dgm:spPr/>
      <dgm:t>
        <a:bodyPr/>
        <a:lstStyle/>
        <a:p>
          <a:endParaRPr lang="en-US"/>
        </a:p>
      </dgm:t>
    </dgm:pt>
    <dgm:pt modelId="{5901C945-4CA3-4E14-9C09-31C2D6E03C22}" type="pres">
      <dgm:prSet presAssocID="{850CAD7B-A57A-444D-9412-D263DD047C93}" presName="vert0" presStyleCnt="0">
        <dgm:presLayoutVars>
          <dgm:dir/>
          <dgm:animOne val="branch"/>
          <dgm:animLvl val="lvl"/>
        </dgm:presLayoutVars>
      </dgm:prSet>
      <dgm:spPr/>
    </dgm:pt>
    <dgm:pt modelId="{0413056E-DC22-442D-AC50-91A80BDD97CC}" type="pres">
      <dgm:prSet presAssocID="{A1B1D943-BDD3-4556-A277-BF3BCE5979C6}" presName="thickLine" presStyleLbl="alignNode1" presStyleIdx="0" presStyleCnt="6"/>
      <dgm:spPr/>
    </dgm:pt>
    <dgm:pt modelId="{385E4BBA-52F5-460D-BA93-8F6052531256}" type="pres">
      <dgm:prSet presAssocID="{A1B1D943-BDD3-4556-A277-BF3BCE5979C6}" presName="horz1" presStyleCnt="0"/>
      <dgm:spPr/>
    </dgm:pt>
    <dgm:pt modelId="{D4B8C6F0-B7B0-4CD0-B860-9DAC509384EC}" type="pres">
      <dgm:prSet presAssocID="{A1B1D943-BDD3-4556-A277-BF3BCE5979C6}" presName="tx1" presStyleLbl="revTx" presStyleIdx="0" presStyleCnt="6"/>
      <dgm:spPr/>
    </dgm:pt>
    <dgm:pt modelId="{28ABA3B9-44F6-450B-97B3-50077703C865}" type="pres">
      <dgm:prSet presAssocID="{A1B1D943-BDD3-4556-A277-BF3BCE5979C6}" presName="vert1" presStyleCnt="0"/>
      <dgm:spPr/>
    </dgm:pt>
    <dgm:pt modelId="{F0343D23-84C0-4532-8EA8-ACA6F9ABB868}" type="pres">
      <dgm:prSet presAssocID="{DD4F5E7D-D422-4F05-BBE4-507F6F8A6C20}" presName="thickLine" presStyleLbl="alignNode1" presStyleIdx="1" presStyleCnt="6"/>
      <dgm:spPr/>
    </dgm:pt>
    <dgm:pt modelId="{505B56BD-0765-43C3-BD93-73BB6AB1A8D5}" type="pres">
      <dgm:prSet presAssocID="{DD4F5E7D-D422-4F05-BBE4-507F6F8A6C20}" presName="horz1" presStyleCnt="0"/>
      <dgm:spPr/>
    </dgm:pt>
    <dgm:pt modelId="{8AC160DB-A386-4E6A-BDDB-86AD73340EB0}" type="pres">
      <dgm:prSet presAssocID="{DD4F5E7D-D422-4F05-BBE4-507F6F8A6C20}" presName="tx1" presStyleLbl="revTx" presStyleIdx="1" presStyleCnt="6"/>
      <dgm:spPr/>
    </dgm:pt>
    <dgm:pt modelId="{5CEFAA09-CE7D-4C95-9587-13B15A177374}" type="pres">
      <dgm:prSet presAssocID="{DD4F5E7D-D422-4F05-BBE4-507F6F8A6C20}" presName="vert1" presStyleCnt="0"/>
      <dgm:spPr/>
    </dgm:pt>
    <dgm:pt modelId="{54C9D748-C16D-4CE7-8EAC-8C0FAAB329B9}" type="pres">
      <dgm:prSet presAssocID="{9C0048D0-25A3-4D1F-A823-64C1B19AC4E0}" presName="thickLine" presStyleLbl="alignNode1" presStyleIdx="2" presStyleCnt="6"/>
      <dgm:spPr/>
    </dgm:pt>
    <dgm:pt modelId="{95330872-6BB4-470A-960C-A95B5FD521AD}" type="pres">
      <dgm:prSet presAssocID="{9C0048D0-25A3-4D1F-A823-64C1B19AC4E0}" presName="horz1" presStyleCnt="0"/>
      <dgm:spPr/>
    </dgm:pt>
    <dgm:pt modelId="{68535B26-1005-4C6C-A880-777526E359AB}" type="pres">
      <dgm:prSet presAssocID="{9C0048D0-25A3-4D1F-A823-64C1B19AC4E0}" presName="tx1" presStyleLbl="revTx" presStyleIdx="2" presStyleCnt="6"/>
      <dgm:spPr/>
    </dgm:pt>
    <dgm:pt modelId="{CEBA808D-B953-42B3-ADA6-D7BB50070926}" type="pres">
      <dgm:prSet presAssocID="{9C0048D0-25A3-4D1F-A823-64C1B19AC4E0}" presName="vert1" presStyleCnt="0"/>
      <dgm:spPr/>
    </dgm:pt>
    <dgm:pt modelId="{F054FDEF-602E-491C-B7B0-19797036408B}" type="pres">
      <dgm:prSet presAssocID="{50FE7E7D-F045-4BE6-A21A-82C1D9577B6C}" presName="thickLine" presStyleLbl="alignNode1" presStyleIdx="3" presStyleCnt="6"/>
      <dgm:spPr/>
    </dgm:pt>
    <dgm:pt modelId="{A93193EC-A59B-444F-8651-861E39201A94}" type="pres">
      <dgm:prSet presAssocID="{50FE7E7D-F045-4BE6-A21A-82C1D9577B6C}" presName="horz1" presStyleCnt="0"/>
      <dgm:spPr/>
    </dgm:pt>
    <dgm:pt modelId="{84A35092-5AEE-4A4E-BB45-0B0512682D27}" type="pres">
      <dgm:prSet presAssocID="{50FE7E7D-F045-4BE6-A21A-82C1D9577B6C}" presName="tx1" presStyleLbl="revTx" presStyleIdx="3" presStyleCnt="6"/>
      <dgm:spPr/>
    </dgm:pt>
    <dgm:pt modelId="{E4BF9BBF-793F-4304-A8DC-5D9370BBDC57}" type="pres">
      <dgm:prSet presAssocID="{50FE7E7D-F045-4BE6-A21A-82C1D9577B6C}" presName="vert1" presStyleCnt="0"/>
      <dgm:spPr/>
    </dgm:pt>
    <dgm:pt modelId="{5441A8CF-9DD5-4595-805D-E1BF9DAEC577}" type="pres">
      <dgm:prSet presAssocID="{86178E56-EB0F-4A7E-86E1-60FE4FB472CE}" presName="thickLine" presStyleLbl="alignNode1" presStyleIdx="4" presStyleCnt="6"/>
      <dgm:spPr/>
    </dgm:pt>
    <dgm:pt modelId="{5687D11D-2B43-4037-8DD5-026C7055314D}" type="pres">
      <dgm:prSet presAssocID="{86178E56-EB0F-4A7E-86E1-60FE4FB472CE}" presName="horz1" presStyleCnt="0"/>
      <dgm:spPr/>
    </dgm:pt>
    <dgm:pt modelId="{35A76ABD-8429-493B-A565-8A10074A4852}" type="pres">
      <dgm:prSet presAssocID="{86178E56-EB0F-4A7E-86E1-60FE4FB472CE}" presName="tx1" presStyleLbl="revTx" presStyleIdx="4" presStyleCnt="6"/>
      <dgm:spPr/>
    </dgm:pt>
    <dgm:pt modelId="{B53F9E6B-AFE0-4A14-B231-CB0B5418CF69}" type="pres">
      <dgm:prSet presAssocID="{86178E56-EB0F-4A7E-86E1-60FE4FB472CE}" presName="vert1" presStyleCnt="0"/>
      <dgm:spPr/>
    </dgm:pt>
    <dgm:pt modelId="{C759B770-9C21-492A-8414-2F4C42BF29B9}" type="pres">
      <dgm:prSet presAssocID="{EF46246B-9A4A-4A21-B7C8-CEF7296AF891}" presName="thickLine" presStyleLbl="alignNode1" presStyleIdx="5" presStyleCnt="6"/>
      <dgm:spPr/>
    </dgm:pt>
    <dgm:pt modelId="{2203DB00-8AD9-4E9C-95E0-B7479F3BDAC7}" type="pres">
      <dgm:prSet presAssocID="{EF46246B-9A4A-4A21-B7C8-CEF7296AF891}" presName="horz1" presStyleCnt="0"/>
      <dgm:spPr/>
    </dgm:pt>
    <dgm:pt modelId="{CE26ABE8-545B-4A7D-98A3-E2991F9F4B8A}" type="pres">
      <dgm:prSet presAssocID="{EF46246B-9A4A-4A21-B7C8-CEF7296AF891}" presName="tx1" presStyleLbl="revTx" presStyleIdx="5" presStyleCnt="6"/>
      <dgm:spPr/>
    </dgm:pt>
    <dgm:pt modelId="{10160AD0-BC2E-4B32-8469-001069563E42}" type="pres">
      <dgm:prSet presAssocID="{EF46246B-9A4A-4A21-B7C8-CEF7296AF891}" presName="vert1" presStyleCnt="0"/>
      <dgm:spPr/>
    </dgm:pt>
  </dgm:ptLst>
  <dgm:cxnLst>
    <dgm:cxn modelId="{A6778E1E-1BD9-4102-9B4A-A9139E622E42}" type="presOf" srcId="{86178E56-EB0F-4A7E-86E1-60FE4FB472CE}" destId="{35A76ABD-8429-493B-A565-8A10074A4852}" srcOrd="0" destOrd="0" presId="urn:microsoft.com/office/officeart/2008/layout/LinedList"/>
    <dgm:cxn modelId="{A7DE702C-284E-4725-9AEA-04B827DC3AB7}" srcId="{850CAD7B-A57A-444D-9412-D263DD047C93}" destId="{9C0048D0-25A3-4D1F-A823-64C1B19AC4E0}" srcOrd="2" destOrd="0" parTransId="{7C88789B-E016-4B4C-ADAE-52F1BE37F7BA}" sibTransId="{00B08B6C-1D20-438C-A064-5A3D8CEC8676}"/>
    <dgm:cxn modelId="{2EA7512F-DA5A-49C0-B67D-5FF53CE738DF}" srcId="{850CAD7B-A57A-444D-9412-D263DD047C93}" destId="{DD4F5E7D-D422-4F05-BBE4-507F6F8A6C20}" srcOrd="1" destOrd="0" parTransId="{00D65C85-0247-424F-9A56-563DBCEB2C80}" sibTransId="{7A952714-F290-4306-8A57-9C74010CA3C5}"/>
    <dgm:cxn modelId="{455E364B-1D86-47B5-A151-FF9C911E5BA7}" type="presOf" srcId="{DD4F5E7D-D422-4F05-BBE4-507F6F8A6C20}" destId="{8AC160DB-A386-4E6A-BDDB-86AD73340EB0}" srcOrd="0" destOrd="0" presId="urn:microsoft.com/office/officeart/2008/layout/LinedList"/>
    <dgm:cxn modelId="{000DC157-DFE1-469A-976F-4325438AEE16}" type="presOf" srcId="{EF46246B-9A4A-4A21-B7C8-CEF7296AF891}" destId="{CE26ABE8-545B-4A7D-98A3-E2991F9F4B8A}" srcOrd="0" destOrd="0" presId="urn:microsoft.com/office/officeart/2008/layout/LinedList"/>
    <dgm:cxn modelId="{F3BD6782-AF40-493C-9E08-FDF645956296}" srcId="{850CAD7B-A57A-444D-9412-D263DD047C93}" destId="{A1B1D943-BDD3-4556-A277-BF3BCE5979C6}" srcOrd="0" destOrd="0" parTransId="{622D73B3-F9FA-4D9B-A65A-7A91F171A0CA}" sibTransId="{9DDDB7B8-EF6E-4B69-8090-21FABDECC562}"/>
    <dgm:cxn modelId="{5A2234AC-8670-45DA-8EDB-9C589E4CE115}" srcId="{850CAD7B-A57A-444D-9412-D263DD047C93}" destId="{86178E56-EB0F-4A7E-86E1-60FE4FB472CE}" srcOrd="4" destOrd="0" parTransId="{E04A86BC-E92B-4990-9A11-5DB1C481DEC9}" sibTransId="{C91D1B5F-FED3-4877-883F-CC0769697DF8}"/>
    <dgm:cxn modelId="{122A77D1-811D-43C3-BD89-1ED3DC83183F}" type="presOf" srcId="{850CAD7B-A57A-444D-9412-D263DD047C93}" destId="{5901C945-4CA3-4E14-9C09-31C2D6E03C22}" srcOrd="0" destOrd="0" presId="urn:microsoft.com/office/officeart/2008/layout/LinedList"/>
    <dgm:cxn modelId="{2F063DDA-E8B3-4A42-A396-047219CE0147}" srcId="{850CAD7B-A57A-444D-9412-D263DD047C93}" destId="{EF46246B-9A4A-4A21-B7C8-CEF7296AF891}" srcOrd="5" destOrd="0" parTransId="{8331F3BF-F94B-46EC-B9CF-8257EA3368D7}" sibTransId="{89576A56-2C66-4894-9128-40A8DB3117D0}"/>
    <dgm:cxn modelId="{9D228BE0-1417-4E5C-834E-2A28DC67A3A9}" type="presOf" srcId="{9C0048D0-25A3-4D1F-A823-64C1B19AC4E0}" destId="{68535B26-1005-4C6C-A880-777526E359AB}" srcOrd="0" destOrd="0" presId="urn:microsoft.com/office/officeart/2008/layout/LinedList"/>
    <dgm:cxn modelId="{91D99BF2-A53F-4F42-B71D-1F83D389DC8D}" type="presOf" srcId="{A1B1D943-BDD3-4556-A277-BF3BCE5979C6}" destId="{D4B8C6F0-B7B0-4CD0-B860-9DAC509384EC}" srcOrd="0" destOrd="0" presId="urn:microsoft.com/office/officeart/2008/layout/LinedList"/>
    <dgm:cxn modelId="{4EBB40FA-5175-4226-843C-5B09CE945423}" type="presOf" srcId="{50FE7E7D-F045-4BE6-A21A-82C1D9577B6C}" destId="{84A35092-5AEE-4A4E-BB45-0B0512682D27}" srcOrd="0" destOrd="0" presId="urn:microsoft.com/office/officeart/2008/layout/LinedList"/>
    <dgm:cxn modelId="{7E413BFD-667A-474B-98B4-6D58DA1F0017}" srcId="{850CAD7B-A57A-444D-9412-D263DD047C93}" destId="{50FE7E7D-F045-4BE6-A21A-82C1D9577B6C}" srcOrd="3" destOrd="0" parTransId="{BE0044EB-8888-4922-8359-8BBBD47A9F3E}" sibTransId="{9F6551D2-F48B-49C5-99DF-5EE350CACAD4}"/>
    <dgm:cxn modelId="{6A84CC72-045B-4D5E-AA9A-E023A76C18F7}" type="presParOf" srcId="{5901C945-4CA3-4E14-9C09-31C2D6E03C22}" destId="{0413056E-DC22-442D-AC50-91A80BDD97CC}" srcOrd="0" destOrd="0" presId="urn:microsoft.com/office/officeart/2008/layout/LinedList"/>
    <dgm:cxn modelId="{27E6C346-9D9A-462D-A316-6EBB6780679E}" type="presParOf" srcId="{5901C945-4CA3-4E14-9C09-31C2D6E03C22}" destId="{385E4BBA-52F5-460D-BA93-8F6052531256}" srcOrd="1" destOrd="0" presId="urn:microsoft.com/office/officeart/2008/layout/LinedList"/>
    <dgm:cxn modelId="{FF10869A-3CBA-4937-A657-4BEECC0FA08D}" type="presParOf" srcId="{385E4BBA-52F5-460D-BA93-8F6052531256}" destId="{D4B8C6F0-B7B0-4CD0-B860-9DAC509384EC}" srcOrd="0" destOrd="0" presId="urn:microsoft.com/office/officeart/2008/layout/LinedList"/>
    <dgm:cxn modelId="{706FA9B3-92AD-4540-985E-718DE1FDE631}" type="presParOf" srcId="{385E4BBA-52F5-460D-BA93-8F6052531256}" destId="{28ABA3B9-44F6-450B-97B3-50077703C865}" srcOrd="1" destOrd="0" presId="urn:microsoft.com/office/officeart/2008/layout/LinedList"/>
    <dgm:cxn modelId="{418009A2-63B3-4230-8E13-5241597D441A}" type="presParOf" srcId="{5901C945-4CA3-4E14-9C09-31C2D6E03C22}" destId="{F0343D23-84C0-4532-8EA8-ACA6F9ABB868}" srcOrd="2" destOrd="0" presId="urn:microsoft.com/office/officeart/2008/layout/LinedList"/>
    <dgm:cxn modelId="{81FA446A-0C98-42F0-AC7A-4AAE46BC7FF5}" type="presParOf" srcId="{5901C945-4CA3-4E14-9C09-31C2D6E03C22}" destId="{505B56BD-0765-43C3-BD93-73BB6AB1A8D5}" srcOrd="3" destOrd="0" presId="urn:microsoft.com/office/officeart/2008/layout/LinedList"/>
    <dgm:cxn modelId="{4B7DA756-9366-4D72-92DC-AD16E697D06A}" type="presParOf" srcId="{505B56BD-0765-43C3-BD93-73BB6AB1A8D5}" destId="{8AC160DB-A386-4E6A-BDDB-86AD73340EB0}" srcOrd="0" destOrd="0" presId="urn:microsoft.com/office/officeart/2008/layout/LinedList"/>
    <dgm:cxn modelId="{03C17458-6678-438C-9FAA-FA46F57D18EF}" type="presParOf" srcId="{505B56BD-0765-43C3-BD93-73BB6AB1A8D5}" destId="{5CEFAA09-CE7D-4C95-9587-13B15A177374}" srcOrd="1" destOrd="0" presId="urn:microsoft.com/office/officeart/2008/layout/LinedList"/>
    <dgm:cxn modelId="{F85B9C84-8CC6-43A5-8954-5157D16A2AC4}" type="presParOf" srcId="{5901C945-4CA3-4E14-9C09-31C2D6E03C22}" destId="{54C9D748-C16D-4CE7-8EAC-8C0FAAB329B9}" srcOrd="4" destOrd="0" presId="urn:microsoft.com/office/officeart/2008/layout/LinedList"/>
    <dgm:cxn modelId="{1773F1C0-5534-4FB0-894C-697A0FD9C36E}" type="presParOf" srcId="{5901C945-4CA3-4E14-9C09-31C2D6E03C22}" destId="{95330872-6BB4-470A-960C-A95B5FD521AD}" srcOrd="5" destOrd="0" presId="urn:microsoft.com/office/officeart/2008/layout/LinedList"/>
    <dgm:cxn modelId="{E31C3A32-9DAE-4F5A-805D-645C28D47C12}" type="presParOf" srcId="{95330872-6BB4-470A-960C-A95B5FD521AD}" destId="{68535B26-1005-4C6C-A880-777526E359AB}" srcOrd="0" destOrd="0" presId="urn:microsoft.com/office/officeart/2008/layout/LinedList"/>
    <dgm:cxn modelId="{C0F73AC7-ED7D-4629-B4F4-05ADDE6174F7}" type="presParOf" srcId="{95330872-6BB4-470A-960C-A95B5FD521AD}" destId="{CEBA808D-B953-42B3-ADA6-D7BB50070926}" srcOrd="1" destOrd="0" presId="urn:microsoft.com/office/officeart/2008/layout/LinedList"/>
    <dgm:cxn modelId="{DCE1BD36-4125-4479-A7B1-B6D9DEB65D11}" type="presParOf" srcId="{5901C945-4CA3-4E14-9C09-31C2D6E03C22}" destId="{F054FDEF-602E-491C-B7B0-19797036408B}" srcOrd="6" destOrd="0" presId="urn:microsoft.com/office/officeart/2008/layout/LinedList"/>
    <dgm:cxn modelId="{F4391AD4-CA8D-47D4-AE8D-C722E7ECBE3E}" type="presParOf" srcId="{5901C945-4CA3-4E14-9C09-31C2D6E03C22}" destId="{A93193EC-A59B-444F-8651-861E39201A94}" srcOrd="7" destOrd="0" presId="urn:microsoft.com/office/officeart/2008/layout/LinedList"/>
    <dgm:cxn modelId="{C5E52286-C84D-4554-978E-B79170C50794}" type="presParOf" srcId="{A93193EC-A59B-444F-8651-861E39201A94}" destId="{84A35092-5AEE-4A4E-BB45-0B0512682D27}" srcOrd="0" destOrd="0" presId="urn:microsoft.com/office/officeart/2008/layout/LinedList"/>
    <dgm:cxn modelId="{F5991573-91DD-47CB-9DB8-2CFB8B5502FB}" type="presParOf" srcId="{A93193EC-A59B-444F-8651-861E39201A94}" destId="{E4BF9BBF-793F-4304-A8DC-5D9370BBDC57}" srcOrd="1" destOrd="0" presId="urn:microsoft.com/office/officeart/2008/layout/LinedList"/>
    <dgm:cxn modelId="{2B60697C-92BA-4728-B176-0D0BD93C8F5B}" type="presParOf" srcId="{5901C945-4CA3-4E14-9C09-31C2D6E03C22}" destId="{5441A8CF-9DD5-4595-805D-E1BF9DAEC577}" srcOrd="8" destOrd="0" presId="urn:microsoft.com/office/officeart/2008/layout/LinedList"/>
    <dgm:cxn modelId="{FDB38C55-8B72-4D79-A6DA-1E3076877247}" type="presParOf" srcId="{5901C945-4CA3-4E14-9C09-31C2D6E03C22}" destId="{5687D11D-2B43-4037-8DD5-026C7055314D}" srcOrd="9" destOrd="0" presId="urn:microsoft.com/office/officeart/2008/layout/LinedList"/>
    <dgm:cxn modelId="{87245481-7CD7-468E-8580-F9F26F6258B8}" type="presParOf" srcId="{5687D11D-2B43-4037-8DD5-026C7055314D}" destId="{35A76ABD-8429-493B-A565-8A10074A4852}" srcOrd="0" destOrd="0" presId="urn:microsoft.com/office/officeart/2008/layout/LinedList"/>
    <dgm:cxn modelId="{2BE4CC2F-CE1F-46E8-9ED8-433A38D8C96A}" type="presParOf" srcId="{5687D11D-2B43-4037-8DD5-026C7055314D}" destId="{B53F9E6B-AFE0-4A14-B231-CB0B5418CF69}" srcOrd="1" destOrd="0" presId="urn:microsoft.com/office/officeart/2008/layout/LinedList"/>
    <dgm:cxn modelId="{A656EBCC-4396-4D20-8D30-B760077297EA}" type="presParOf" srcId="{5901C945-4CA3-4E14-9C09-31C2D6E03C22}" destId="{C759B770-9C21-492A-8414-2F4C42BF29B9}" srcOrd="10" destOrd="0" presId="urn:microsoft.com/office/officeart/2008/layout/LinedList"/>
    <dgm:cxn modelId="{1B8FB9CE-7C48-48AE-AFB2-F4F73D32C4AB}" type="presParOf" srcId="{5901C945-4CA3-4E14-9C09-31C2D6E03C22}" destId="{2203DB00-8AD9-4E9C-95E0-B7479F3BDAC7}" srcOrd="11" destOrd="0" presId="urn:microsoft.com/office/officeart/2008/layout/LinedList"/>
    <dgm:cxn modelId="{E8580A05-9D3C-4A29-AD3E-83A323A9CDFB}" type="presParOf" srcId="{2203DB00-8AD9-4E9C-95E0-B7479F3BDAC7}" destId="{CE26ABE8-545B-4A7D-98A3-E2991F9F4B8A}" srcOrd="0" destOrd="0" presId="urn:microsoft.com/office/officeart/2008/layout/LinedList"/>
    <dgm:cxn modelId="{EEF1BBE8-732D-44E3-8941-8D8B3A207548}" type="presParOf" srcId="{2203DB00-8AD9-4E9C-95E0-B7479F3BDAC7}" destId="{10160AD0-BC2E-4B32-8469-001069563E4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13056E-DC22-442D-AC50-91A80BDD97CC}">
      <dsp:nvSpPr>
        <dsp:cNvPr id="0" name=""/>
        <dsp:cNvSpPr/>
      </dsp:nvSpPr>
      <dsp:spPr>
        <a:xfrm>
          <a:off x="0" y="1813"/>
          <a:ext cx="950777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B8C6F0-B7B0-4CD0-B860-9DAC509384EC}">
      <dsp:nvSpPr>
        <dsp:cNvPr id="0" name=""/>
        <dsp:cNvSpPr/>
      </dsp:nvSpPr>
      <dsp:spPr>
        <a:xfrm>
          <a:off x="0" y="1813"/>
          <a:ext cx="9507778" cy="618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The 10 Point Charter by Alice Bailey is as follows:</a:t>
          </a:r>
          <a:endParaRPr lang="en-US" sz="1700" kern="1200"/>
        </a:p>
      </dsp:txBody>
      <dsp:txXfrm>
        <a:off x="0" y="1813"/>
        <a:ext cx="9507778" cy="618511"/>
      </dsp:txXfrm>
    </dsp:sp>
    <dsp:sp modelId="{F0343D23-84C0-4532-8EA8-ACA6F9ABB868}">
      <dsp:nvSpPr>
        <dsp:cNvPr id="0" name=""/>
        <dsp:cNvSpPr/>
      </dsp:nvSpPr>
      <dsp:spPr>
        <a:xfrm>
          <a:off x="0" y="620325"/>
          <a:ext cx="9507778" cy="0"/>
        </a:xfrm>
        <a:prstGeom prst="line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accent2">
              <a:hueOff val="-291073"/>
              <a:satOff val="-16786"/>
              <a:lumOff val="17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C160DB-A386-4E6A-BDDB-86AD73340EB0}">
      <dsp:nvSpPr>
        <dsp:cNvPr id="0" name=""/>
        <dsp:cNvSpPr/>
      </dsp:nvSpPr>
      <dsp:spPr>
        <a:xfrm>
          <a:off x="0" y="620325"/>
          <a:ext cx="9507778" cy="618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TAKE GOD AND PRAYER OUT OF THE EDUCATION SYSTEM – 1 Thes 5:17 </a:t>
          </a:r>
        </a:p>
      </dsp:txBody>
      <dsp:txXfrm>
        <a:off x="0" y="620325"/>
        <a:ext cx="9507778" cy="618511"/>
      </dsp:txXfrm>
    </dsp:sp>
    <dsp:sp modelId="{54C9D748-C16D-4CE7-8EAC-8C0FAAB329B9}">
      <dsp:nvSpPr>
        <dsp:cNvPr id="0" name=""/>
        <dsp:cNvSpPr/>
      </dsp:nvSpPr>
      <dsp:spPr>
        <a:xfrm>
          <a:off x="0" y="1238836"/>
          <a:ext cx="9507778" cy="0"/>
        </a:xfrm>
        <a:prstGeom prst="line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accent2">
              <a:hueOff val="-582145"/>
              <a:satOff val="-33571"/>
              <a:lumOff val="34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535B26-1005-4C6C-A880-777526E359AB}">
      <dsp:nvSpPr>
        <dsp:cNvPr id="0" name=""/>
        <dsp:cNvSpPr/>
      </dsp:nvSpPr>
      <dsp:spPr>
        <a:xfrm>
          <a:off x="0" y="1238836"/>
          <a:ext cx="9507778" cy="618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REDUCE PARENTAL AUTHORITY OVER THE CHILDREN – Prov 13:24, 22:6</a:t>
          </a:r>
        </a:p>
      </dsp:txBody>
      <dsp:txXfrm>
        <a:off x="0" y="1238836"/>
        <a:ext cx="9507778" cy="618511"/>
      </dsp:txXfrm>
    </dsp:sp>
    <dsp:sp modelId="{F054FDEF-602E-491C-B7B0-19797036408B}">
      <dsp:nvSpPr>
        <dsp:cNvPr id="0" name=""/>
        <dsp:cNvSpPr/>
      </dsp:nvSpPr>
      <dsp:spPr>
        <a:xfrm>
          <a:off x="0" y="1857347"/>
          <a:ext cx="9507778" cy="0"/>
        </a:xfrm>
        <a:prstGeom prst="line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accent2">
              <a:hueOff val="-873218"/>
              <a:satOff val="-50357"/>
              <a:lumOff val="5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A35092-5AEE-4A4E-BB45-0B0512682D27}">
      <dsp:nvSpPr>
        <dsp:cNvPr id="0" name=""/>
        <dsp:cNvSpPr/>
      </dsp:nvSpPr>
      <dsp:spPr>
        <a:xfrm>
          <a:off x="0" y="1857348"/>
          <a:ext cx="9507778" cy="618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DESTROY THE JUDEO-CHRISTIAN FAMILY STRUCTURE OR THE TRADITIONAL CHRISTIAN FAMILY STRUCTURE – Gen 2:18-25, Eph 5:22-33</a:t>
          </a:r>
        </a:p>
      </dsp:txBody>
      <dsp:txXfrm>
        <a:off x="0" y="1857348"/>
        <a:ext cx="9507778" cy="618511"/>
      </dsp:txXfrm>
    </dsp:sp>
    <dsp:sp modelId="{5441A8CF-9DD5-4595-805D-E1BF9DAEC577}">
      <dsp:nvSpPr>
        <dsp:cNvPr id="0" name=""/>
        <dsp:cNvSpPr/>
      </dsp:nvSpPr>
      <dsp:spPr>
        <a:xfrm>
          <a:off x="0" y="2475859"/>
          <a:ext cx="9507778" cy="0"/>
        </a:xfrm>
        <a:prstGeom prst="line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accent2">
              <a:hueOff val="-1164290"/>
              <a:satOff val="-67142"/>
              <a:lumOff val="69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A76ABD-8429-493B-A565-8A10074A4852}">
      <dsp:nvSpPr>
        <dsp:cNvPr id="0" name=""/>
        <dsp:cNvSpPr/>
      </dsp:nvSpPr>
      <dsp:spPr>
        <a:xfrm>
          <a:off x="0" y="2475859"/>
          <a:ext cx="9507778" cy="618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IF SEX IS FREE, THEN MAKE ABORTION LEGAL AND MAKE IT EASY – Jer 1:5, Ps 139:13-18</a:t>
          </a:r>
        </a:p>
      </dsp:txBody>
      <dsp:txXfrm>
        <a:off x="0" y="2475859"/>
        <a:ext cx="9507778" cy="618511"/>
      </dsp:txXfrm>
    </dsp:sp>
    <dsp:sp modelId="{C759B770-9C21-492A-8414-2F4C42BF29B9}">
      <dsp:nvSpPr>
        <dsp:cNvPr id="0" name=""/>
        <dsp:cNvSpPr/>
      </dsp:nvSpPr>
      <dsp:spPr>
        <a:xfrm>
          <a:off x="0" y="3094370"/>
          <a:ext cx="9507778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26ABE8-545B-4A7D-98A3-E2991F9F4B8A}">
      <dsp:nvSpPr>
        <dsp:cNvPr id="0" name=""/>
        <dsp:cNvSpPr/>
      </dsp:nvSpPr>
      <dsp:spPr>
        <a:xfrm>
          <a:off x="0" y="3094370"/>
          <a:ext cx="9507778" cy="618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MAKE DIVORCE EASY AND LEGAL, FREE PEOPLE FROM THE CONCEPT OF MARRIAGE FOR LIFE – Mal 2:16, Eph 5:25-30, Gen 2:18-25</a:t>
          </a:r>
        </a:p>
      </dsp:txBody>
      <dsp:txXfrm>
        <a:off x="0" y="3094370"/>
        <a:ext cx="9507778" cy="6185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939CA-DC36-4473-9DB7-8B1B1D258086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77AA7-6B80-45C4-87F4-583558C66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15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077AA7-6B80-45C4-87F4-583558C666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8404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must become an authority in order to be taken seriously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077AA7-6B80-45C4-87F4-583558C6666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432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077AA7-6B80-45C4-87F4-583558C6666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60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077AA7-6B80-45C4-87F4-583558C6666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207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077AA7-6B80-45C4-87F4-583558C6666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732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077AA7-6B80-45C4-87F4-583558C6666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5464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077AA7-6B80-45C4-87F4-583558C6666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772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077AA7-6B80-45C4-87F4-583558C6666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240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077AA7-6B80-45C4-87F4-583558C6666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16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077AA7-6B80-45C4-87F4-583558C6666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1133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077AA7-6B80-45C4-87F4-583558C6666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44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Sits – is enthroned, has influence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077AA7-6B80-45C4-87F4-583558C6666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7264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077AA7-6B80-45C4-87F4-583558C6666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136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077AA7-6B80-45C4-87F4-583558C6666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29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077AA7-6B80-45C4-87F4-583558C6666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127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The purpose of education is to replace an empty mind with an open one – Malcolm Forbes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077AA7-6B80-45C4-87F4-583558C6666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194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The purpose of education is to replace an empty mind with an open one – Open to which agenda?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077AA7-6B80-45C4-87F4-583558C6666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786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The purpose of education is to replace an empty mind with an open one – Open to which agenda?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077AA7-6B80-45C4-87F4-583558C6666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64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The purpose of education is to replace an empty mind with an open one – Open to which agenda?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077AA7-6B80-45C4-87F4-583558C6666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3078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Close to our children – First step to proper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077AA7-6B80-45C4-87F4-583558C6666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778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311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41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02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8/22/2021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111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539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8/22/2021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931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136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33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036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721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266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953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26EE4FD-480F-42A5-9FEB-DA630457C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A187062F-BE14-42FC-B06A-607DB23849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2688" y="1766812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731FE21B-2A45-4BF5-8B03-E1234198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2689" y="1423780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7">
            <a:extLst>
              <a:ext uri="{FF2B5EF4-FFF2-40B4-BE49-F238E27FC236}">
                <a16:creationId xmlns:a16="http://schemas.microsoft.com/office/drawing/2014/main" id="{2DC5A94D-79ED-48F5-9DC5-96CBB507C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183243" y="1239381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93A3D4BE-AF25-4F9A-9C29-1145CCE24A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183242" y="1230651"/>
            <a:ext cx="10208658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2E98D5-847F-43CE-9A4C-818409B1DF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0997" y="1607809"/>
            <a:ext cx="9236026" cy="182119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000" dirty="0">
                <a:solidFill>
                  <a:srgbClr val="FFFFFF"/>
                </a:solidFill>
              </a:rPr>
              <a:t>Communion – Nehemiah 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8:8-10 NKJV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A2EDF8-6647-41DA-AC25-E94B0F86AE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4782" y="4704473"/>
            <a:ext cx="9997672" cy="1960606"/>
          </a:xfrm>
        </p:spPr>
        <p:txBody>
          <a:bodyPr vert="horz" lIns="91440" tIns="45720" rIns="91440" bIns="45720" rtlCol="0">
            <a:noAutofit/>
          </a:bodyPr>
          <a:lstStyle/>
          <a:p>
            <a:pPr algn="l"/>
            <a:r>
              <a:rPr lang="en-US" sz="2000" b="1" baseline="30000" dirty="0"/>
              <a:t>8 </a:t>
            </a:r>
            <a:r>
              <a:rPr lang="en-US" sz="2000" dirty="0"/>
              <a:t>So they read distinctly from the book, in the Law of God; and they gave the sense, and helped </a:t>
            </a:r>
            <a:r>
              <a:rPr lang="en-US" sz="2000" i="1" dirty="0"/>
              <a:t>them</a:t>
            </a:r>
            <a:r>
              <a:rPr lang="en-US" sz="2000" dirty="0"/>
              <a:t> to understand the reading.</a:t>
            </a:r>
          </a:p>
          <a:p>
            <a:pPr algn="l"/>
            <a:r>
              <a:rPr lang="en-US" sz="2000" b="1" baseline="30000" dirty="0"/>
              <a:t>9 </a:t>
            </a:r>
            <a:r>
              <a:rPr lang="en-US" sz="2000" dirty="0"/>
              <a:t>And Nehemiah, who </a:t>
            </a:r>
            <a:r>
              <a:rPr lang="en-US" sz="2000" i="1" dirty="0"/>
              <a:t>was</a:t>
            </a:r>
            <a:r>
              <a:rPr lang="en-US" sz="2000" dirty="0"/>
              <a:t> the governor, Ezra the priest </a:t>
            </a:r>
            <a:r>
              <a:rPr lang="en-US" sz="2000" i="1" dirty="0"/>
              <a:t>and</a:t>
            </a:r>
            <a:r>
              <a:rPr lang="en-US" sz="2000" dirty="0"/>
              <a:t> scribe, and the Levites who taught the people said to all the people, “This day </a:t>
            </a:r>
            <a:r>
              <a:rPr lang="en-US" sz="2000" i="1" dirty="0"/>
              <a:t>is</a:t>
            </a:r>
            <a:r>
              <a:rPr lang="en-US" sz="2000" dirty="0"/>
              <a:t> holy to the </a:t>
            </a:r>
            <a:r>
              <a:rPr lang="en-US" sz="2000" cap="small" dirty="0"/>
              <a:t>Lord</a:t>
            </a:r>
            <a:r>
              <a:rPr lang="en-US" sz="2000" dirty="0"/>
              <a:t> your God; do not mourn nor weep.” For all the people wept, when they heard the words of the Law.</a:t>
            </a:r>
          </a:p>
          <a:p>
            <a:pPr algn="l"/>
            <a:r>
              <a:rPr lang="en-US" sz="2000" b="1" baseline="30000" dirty="0"/>
              <a:t>10 </a:t>
            </a:r>
            <a:r>
              <a:rPr lang="en-US" sz="2000" dirty="0"/>
              <a:t>Then he said to them, “Go your way, eat the fat, drink the sweet, and send portions to those for whom nothing is prepared; for </a:t>
            </a:r>
            <a:r>
              <a:rPr lang="en-US" sz="2000" i="1" dirty="0"/>
              <a:t>this</a:t>
            </a:r>
            <a:r>
              <a:rPr lang="en-US" sz="2000" dirty="0"/>
              <a:t> day </a:t>
            </a:r>
            <a:r>
              <a:rPr lang="en-US" sz="2000" i="1" dirty="0"/>
              <a:t>is</a:t>
            </a:r>
            <a:r>
              <a:rPr lang="en-US" sz="2000" dirty="0"/>
              <a:t> holy to our Lord. Do not sorrow, for the joy of the </a:t>
            </a:r>
            <a:r>
              <a:rPr lang="en-US" sz="2000" cap="small" dirty="0"/>
              <a:t>Lord</a:t>
            </a:r>
            <a:r>
              <a:rPr lang="en-US" sz="2000" dirty="0"/>
              <a:t> is your strength.”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DC760C19-DE60-4075-AE1A-2358CDB5F9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5297" y="5684776"/>
            <a:ext cx="906703" cy="89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41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214B93-7CBF-4544-9A2E-DA25B8836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2800" b="1">
                <a:solidFill>
                  <a:srgbClr val="FFFFFF"/>
                </a:solidFill>
              </a:rPr>
              <a:t>Leadership on the Mountain of Education – Rush for the Empty Minds</a:t>
            </a:r>
            <a:br>
              <a:rPr lang="en-US" sz="2800" b="1">
                <a:solidFill>
                  <a:srgbClr val="FFFFFF"/>
                </a:solidFill>
              </a:rPr>
            </a:br>
            <a:r>
              <a:rPr lang="en-US" sz="2800" b="1">
                <a:solidFill>
                  <a:srgbClr val="FFFFFF"/>
                </a:solidFill>
              </a:rPr>
              <a:t>Deuteronomy 6:6-9 NKJV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B5EDB-C45F-43FD-8026-26808266A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>
              <a:buFontTx/>
              <a:buChar char="-"/>
            </a:pPr>
            <a:r>
              <a:rPr lang="en-US" sz="2200" dirty="0"/>
              <a:t>Parents must take </a:t>
            </a:r>
            <a:r>
              <a:rPr lang="en-US" sz="2200" dirty="0">
                <a:highlight>
                  <a:srgbClr val="00FF00"/>
                </a:highlight>
              </a:rPr>
              <a:t>responsibility to learn the word of God/circular </a:t>
            </a:r>
            <a:endParaRPr lang="en-US" sz="2200" dirty="0"/>
          </a:p>
          <a:p>
            <a:pPr>
              <a:buFontTx/>
              <a:buChar char="-"/>
            </a:pPr>
            <a:r>
              <a:rPr lang="en-US" sz="2200" dirty="0"/>
              <a:t>Parents must </a:t>
            </a:r>
            <a:r>
              <a:rPr lang="en-US" sz="2200" dirty="0">
                <a:highlight>
                  <a:srgbClr val="FFFF00"/>
                </a:highlight>
              </a:rPr>
              <a:t>teach their children the word of God</a:t>
            </a:r>
            <a:endParaRPr lang="en-US" sz="2200" dirty="0"/>
          </a:p>
          <a:p>
            <a:pPr>
              <a:buFontTx/>
              <a:buChar char="-"/>
            </a:pPr>
            <a:r>
              <a:rPr lang="en-US" sz="2200" dirty="0"/>
              <a:t>Parents must </a:t>
            </a:r>
            <a:r>
              <a:rPr lang="en-US" sz="2200" dirty="0">
                <a:highlight>
                  <a:srgbClr val="00FFFF"/>
                </a:highlight>
              </a:rPr>
              <a:t>be present in the life of their children – sit/walk/lie/rise</a:t>
            </a:r>
            <a:endParaRPr lang="en-US" sz="2200" dirty="0"/>
          </a:p>
          <a:p>
            <a:pPr>
              <a:buFontTx/>
              <a:buChar char="-"/>
            </a:pPr>
            <a:r>
              <a:rPr lang="en-US" sz="2200" dirty="0"/>
              <a:t>Parents must </a:t>
            </a:r>
            <a:r>
              <a:rPr lang="en-US" sz="2200" dirty="0">
                <a:highlight>
                  <a:srgbClr val="FF00FF"/>
                </a:highlight>
              </a:rPr>
              <a:t>maintain the content of the word</a:t>
            </a:r>
            <a:endParaRPr lang="en-US" sz="2200" dirty="0"/>
          </a:p>
          <a:p>
            <a:pPr>
              <a:buFontTx/>
              <a:buChar char="-"/>
            </a:pPr>
            <a:r>
              <a:rPr lang="en-US" sz="2200" dirty="0"/>
              <a:t>Parents must </a:t>
            </a:r>
            <a:r>
              <a:rPr lang="en-US" sz="2200" dirty="0">
                <a:highlight>
                  <a:srgbClr val="FF0000"/>
                </a:highlight>
              </a:rPr>
              <a:t>use the right approach with their children </a:t>
            </a:r>
          </a:p>
          <a:p>
            <a:pPr>
              <a:buFontTx/>
              <a:buChar char="-"/>
            </a:pPr>
            <a:r>
              <a:rPr lang="en-US" sz="2200" dirty="0"/>
              <a:t>Parents must </a:t>
            </a:r>
            <a:r>
              <a:rPr lang="en-US" sz="2200" dirty="0">
                <a:highlight>
                  <a:srgbClr val="FFFF00"/>
                </a:highlight>
              </a:rPr>
              <a:t>acknowledge the rush for the minds </a:t>
            </a:r>
            <a:r>
              <a:rPr lang="en-US" sz="2200" dirty="0"/>
              <a:t>of their children</a:t>
            </a:r>
          </a:p>
          <a:p>
            <a:pPr>
              <a:buFontTx/>
              <a:buChar char="-"/>
            </a:pPr>
            <a:r>
              <a:rPr lang="en-US" sz="2200" dirty="0"/>
              <a:t>Parents must </a:t>
            </a:r>
            <a:r>
              <a:rPr lang="en-US" sz="2200" dirty="0">
                <a:highlight>
                  <a:srgbClr val="00FF00"/>
                </a:highlight>
              </a:rPr>
              <a:t>desist from being judgmental or condemnatory</a:t>
            </a:r>
          </a:p>
          <a:p>
            <a:pPr>
              <a:buFontTx/>
              <a:buChar char="-"/>
            </a:pPr>
            <a:r>
              <a:rPr lang="en-US" sz="2200" dirty="0"/>
              <a:t>Children will </a:t>
            </a:r>
            <a:r>
              <a:rPr lang="en-US" sz="2200" dirty="0">
                <a:highlight>
                  <a:srgbClr val="00FFFF"/>
                </a:highlight>
              </a:rPr>
              <a:t>follow the examples of</a:t>
            </a:r>
            <a:r>
              <a:rPr lang="en-US" sz="2200" dirty="0"/>
              <a:t> their parents  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B090E4C5-B959-4485-AD02-EFD0BE511B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8177" y="5962011"/>
            <a:ext cx="906703" cy="89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617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214B93-7CBF-4544-9A2E-DA25B8836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2500" b="1">
                <a:solidFill>
                  <a:srgbClr val="FFFFFF"/>
                </a:solidFill>
              </a:rPr>
              <a:t>Leadership on the Mountain of Education – Rush for the Empty Minds</a:t>
            </a:r>
            <a:br>
              <a:rPr lang="en-US" sz="2500" b="1">
                <a:solidFill>
                  <a:srgbClr val="FFFFFF"/>
                </a:solidFill>
              </a:rPr>
            </a:br>
            <a:r>
              <a:rPr lang="en-US" sz="2500" b="1">
                <a:solidFill>
                  <a:srgbClr val="FFFFFF"/>
                </a:solidFill>
              </a:rPr>
              <a:t>Christian Education</a:t>
            </a:r>
            <a:br>
              <a:rPr lang="en-US" sz="2500" b="1">
                <a:solidFill>
                  <a:srgbClr val="FFFFFF"/>
                </a:solidFill>
              </a:rPr>
            </a:br>
            <a:endParaRPr lang="en-US" sz="2500" b="1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B5EDB-C45F-43FD-8026-26808266A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>
              <a:buFontTx/>
              <a:buChar char="-"/>
            </a:pPr>
            <a:r>
              <a:rPr lang="en-US" sz="2400" dirty="0"/>
              <a:t>Christian education is the instilling of </a:t>
            </a:r>
            <a:r>
              <a:rPr lang="en-US" sz="2400" dirty="0">
                <a:highlight>
                  <a:srgbClr val="FFFF00"/>
                </a:highlight>
              </a:rPr>
              <a:t>habits of mind and of habits of heart </a:t>
            </a:r>
            <a:r>
              <a:rPr lang="en-US" sz="2400" dirty="0"/>
              <a:t>that incline and enable students for the rest of their lives to</a:t>
            </a:r>
          </a:p>
          <a:p>
            <a:pPr>
              <a:buFontTx/>
              <a:buChar char="-"/>
            </a:pPr>
            <a:r>
              <a:rPr lang="en-US" sz="2400" dirty="0"/>
              <a:t> </a:t>
            </a:r>
            <a:r>
              <a:rPr lang="en-US" sz="2400" dirty="0">
                <a:highlight>
                  <a:srgbClr val="00FF00"/>
                </a:highlight>
              </a:rPr>
              <a:t>observe carefully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00FFFF"/>
                </a:highlight>
              </a:rPr>
              <a:t>understand clearly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FF00FF"/>
                </a:highlight>
              </a:rPr>
              <a:t>evaluate fairly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FF0000"/>
                </a:highlight>
              </a:rPr>
              <a:t>feel proportionately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FFFF00"/>
                </a:highlight>
              </a:rPr>
              <a:t>apply wisely</a:t>
            </a:r>
            <a:r>
              <a:rPr lang="en-US" sz="2400" dirty="0"/>
              <a:t>, and </a:t>
            </a:r>
            <a:r>
              <a:rPr lang="en-US" sz="2400" dirty="0">
                <a:highlight>
                  <a:srgbClr val="00FF00"/>
                </a:highlight>
              </a:rPr>
              <a:t>express reality </a:t>
            </a:r>
          </a:p>
          <a:p>
            <a:pPr>
              <a:buFontTx/>
              <a:buChar char="-"/>
            </a:pPr>
            <a:r>
              <a:rPr lang="en-US" sz="2400" dirty="0"/>
              <a:t>in </a:t>
            </a:r>
            <a:r>
              <a:rPr lang="en-US" sz="2400" dirty="0">
                <a:highlight>
                  <a:srgbClr val="00FFFF"/>
                </a:highlight>
              </a:rPr>
              <a:t>reliance</a:t>
            </a:r>
            <a:r>
              <a:rPr lang="en-US" sz="2400" dirty="0"/>
              <a:t> upon the </a:t>
            </a:r>
            <a:r>
              <a:rPr lang="en-US" sz="2400" dirty="0">
                <a:highlight>
                  <a:srgbClr val="FF00FF"/>
                </a:highlight>
              </a:rPr>
              <a:t>gracious help of the Holy Spirit of God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FFFF00"/>
                </a:highlight>
              </a:rPr>
              <a:t>purchased by the blood </a:t>
            </a:r>
            <a:r>
              <a:rPr lang="en-US" sz="2400" dirty="0"/>
              <a:t>of the risen Christ for the </a:t>
            </a:r>
            <a:r>
              <a:rPr lang="en-US" sz="2400" dirty="0">
                <a:highlight>
                  <a:srgbClr val="FF0000"/>
                </a:highlight>
              </a:rPr>
              <a:t>glory of God and the good of the world</a:t>
            </a:r>
            <a:r>
              <a:rPr lang="en-US" sz="2400" dirty="0"/>
              <a:t>, all in </a:t>
            </a:r>
            <a:r>
              <a:rPr lang="en-US" sz="2400" dirty="0">
                <a:highlight>
                  <a:srgbClr val="FFFF00"/>
                </a:highlight>
              </a:rPr>
              <a:t>accordance with the word of God</a:t>
            </a:r>
          </a:p>
          <a:p>
            <a:pPr>
              <a:buFontTx/>
              <a:buChar char="-"/>
            </a:pPr>
            <a:r>
              <a:rPr lang="en-US" sz="2400" dirty="0">
                <a:highlight>
                  <a:srgbClr val="FFFF00"/>
                </a:highlight>
              </a:rPr>
              <a:t>Parents lead thru demo of balance between studying the word and being informed and well read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B090E4C5-B959-4485-AD02-EFD0BE511B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8177" y="5962011"/>
            <a:ext cx="906703" cy="89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536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214B93-7CBF-4544-9A2E-DA25B8836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1900" b="1">
                <a:solidFill>
                  <a:srgbClr val="FFFFFF"/>
                </a:solidFill>
              </a:rPr>
              <a:t>Leadership on the Mountain of Education – </a:t>
            </a:r>
            <a:br>
              <a:rPr lang="en-US" sz="1900" b="1">
                <a:solidFill>
                  <a:srgbClr val="FFFFFF"/>
                </a:solidFill>
              </a:rPr>
            </a:br>
            <a:r>
              <a:rPr lang="en-US" sz="1900" b="1">
                <a:solidFill>
                  <a:srgbClr val="FFFFFF"/>
                </a:solidFill>
              </a:rPr>
              <a:t>Why Christian Education</a:t>
            </a:r>
            <a:br>
              <a:rPr lang="en-US" sz="1900" b="1">
                <a:solidFill>
                  <a:srgbClr val="FFFFFF"/>
                </a:solidFill>
              </a:rPr>
            </a:br>
            <a:r>
              <a:rPr lang="en-US" sz="1900" b="1">
                <a:solidFill>
                  <a:srgbClr val="FFFFFF"/>
                </a:solidFill>
              </a:rPr>
              <a:t>John 10:10 NKJV</a:t>
            </a:r>
            <a:br>
              <a:rPr lang="en-US" sz="1900" b="1">
                <a:solidFill>
                  <a:srgbClr val="FFFFFF"/>
                </a:solidFill>
              </a:rPr>
            </a:br>
            <a:endParaRPr lang="en-US" sz="1900" b="1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B5EDB-C45F-43FD-8026-26808266A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>
              <a:buFontTx/>
              <a:buChar char="-"/>
            </a:pPr>
            <a:r>
              <a:rPr lang="en-US" sz="2400" b="1" baseline="30000" dirty="0"/>
              <a:t>10 </a:t>
            </a:r>
            <a:r>
              <a:rPr lang="en-US" sz="2400" dirty="0"/>
              <a:t>The </a:t>
            </a:r>
            <a:r>
              <a:rPr lang="en-US" sz="2400" dirty="0">
                <a:highlight>
                  <a:srgbClr val="FFFF00"/>
                </a:highlight>
              </a:rPr>
              <a:t>thief</a:t>
            </a:r>
            <a:r>
              <a:rPr lang="en-US" sz="2400" dirty="0"/>
              <a:t> does not come except </a:t>
            </a:r>
            <a:r>
              <a:rPr lang="en-US" sz="2400" dirty="0">
                <a:highlight>
                  <a:srgbClr val="00FF00"/>
                </a:highlight>
              </a:rPr>
              <a:t>to steal</a:t>
            </a:r>
            <a:r>
              <a:rPr lang="en-US" sz="2400" dirty="0"/>
              <a:t>, and </a:t>
            </a:r>
            <a:r>
              <a:rPr lang="en-US" sz="2400" dirty="0">
                <a:highlight>
                  <a:srgbClr val="00FFFF"/>
                </a:highlight>
              </a:rPr>
              <a:t>to kill</a:t>
            </a:r>
            <a:r>
              <a:rPr lang="en-US" sz="2400" dirty="0"/>
              <a:t>, and </a:t>
            </a:r>
            <a:r>
              <a:rPr lang="en-US" sz="2400" dirty="0">
                <a:highlight>
                  <a:srgbClr val="FF0000"/>
                </a:highlight>
              </a:rPr>
              <a:t>to destroy.</a:t>
            </a:r>
            <a:r>
              <a:rPr lang="en-US" sz="2400" dirty="0"/>
              <a:t> I have come that they </a:t>
            </a:r>
            <a:r>
              <a:rPr lang="en-US" sz="2400" dirty="0">
                <a:highlight>
                  <a:srgbClr val="FF00FF"/>
                </a:highlight>
              </a:rPr>
              <a:t>may have life</a:t>
            </a:r>
            <a:r>
              <a:rPr lang="en-US" sz="2400" dirty="0"/>
              <a:t>, and that they </a:t>
            </a:r>
            <a:r>
              <a:rPr lang="en-US" sz="2400" dirty="0">
                <a:highlight>
                  <a:srgbClr val="FF00FF"/>
                </a:highlight>
              </a:rPr>
              <a:t>may have </a:t>
            </a:r>
            <a:r>
              <a:rPr lang="en-US" sz="2400" i="1" dirty="0">
                <a:highlight>
                  <a:srgbClr val="FF00FF"/>
                </a:highlight>
              </a:rPr>
              <a:t>it</a:t>
            </a:r>
            <a:r>
              <a:rPr lang="en-US" sz="2400" dirty="0">
                <a:highlight>
                  <a:srgbClr val="FF00FF"/>
                </a:highlight>
              </a:rPr>
              <a:t> more abundantly.</a:t>
            </a:r>
          </a:p>
          <a:p>
            <a:pPr>
              <a:buFontTx/>
              <a:buChar char="-"/>
            </a:pPr>
            <a:r>
              <a:rPr lang="en-US" sz="2400" dirty="0"/>
              <a:t>Circular education promotes cultural conflict</a:t>
            </a:r>
          </a:p>
          <a:p>
            <a:pPr>
              <a:buFontTx/>
              <a:buChar char="-"/>
            </a:pPr>
            <a:r>
              <a:rPr lang="en-US" sz="2400" dirty="0"/>
              <a:t>Christian education must liberate learners from eternal bondage</a:t>
            </a:r>
          </a:p>
          <a:p>
            <a:pPr>
              <a:buFontTx/>
              <a:buChar char="-"/>
            </a:pPr>
            <a:r>
              <a:rPr lang="en-US" sz="2400" dirty="0"/>
              <a:t>Meaningful education must bring about joy, happiness, contentment, humility, freedom - abundant life</a:t>
            </a:r>
          </a:p>
          <a:p>
            <a:pPr>
              <a:buFontTx/>
              <a:buChar char="-"/>
            </a:pPr>
            <a:r>
              <a:rPr lang="en-US" sz="2400" dirty="0"/>
              <a:t>Christian education does not exclude you from the world – parents must be literate and informed of world affairs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B090E4C5-B959-4485-AD02-EFD0BE511B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8177" y="5962011"/>
            <a:ext cx="906703" cy="89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682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214B93-7CBF-4544-9A2E-DA25B8836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1900" b="1">
                <a:solidFill>
                  <a:srgbClr val="FFFFFF"/>
                </a:solidFill>
              </a:rPr>
              <a:t>Leadership on the Mountain of Education – </a:t>
            </a:r>
            <a:br>
              <a:rPr lang="en-US" sz="1900" b="1">
                <a:solidFill>
                  <a:srgbClr val="FFFFFF"/>
                </a:solidFill>
              </a:rPr>
            </a:br>
            <a:r>
              <a:rPr lang="en-US" sz="1900" b="1">
                <a:solidFill>
                  <a:srgbClr val="FFFFFF"/>
                </a:solidFill>
              </a:rPr>
              <a:t>Cultural Conflict</a:t>
            </a:r>
            <a:br>
              <a:rPr lang="en-US" sz="1900" b="1">
                <a:solidFill>
                  <a:srgbClr val="FFFFFF"/>
                </a:solidFill>
              </a:rPr>
            </a:br>
            <a:r>
              <a:rPr lang="en-US" sz="1900" b="1">
                <a:solidFill>
                  <a:srgbClr val="FFFFFF"/>
                </a:solidFill>
              </a:rPr>
              <a:t>Acts 5:40-42 NKJV</a:t>
            </a:r>
            <a:br>
              <a:rPr lang="en-US" sz="1900" b="1">
                <a:solidFill>
                  <a:srgbClr val="FFFFFF"/>
                </a:solidFill>
              </a:rPr>
            </a:br>
            <a:endParaRPr lang="en-US" sz="1900" b="1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B5EDB-C45F-43FD-8026-26808266A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>
              <a:buFontTx/>
              <a:buChar char="-"/>
            </a:pPr>
            <a:r>
              <a:rPr lang="en-US" sz="2400" b="1" baseline="30000" dirty="0"/>
              <a:t>40 </a:t>
            </a:r>
            <a:r>
              <a:rPr lang="en-US" sz="2400" dirty="0"/>
              <a:t>And they agreed with him, and when they had called for the apostles and beaten </a:t>
            </a:r>
            <a:r>
              <a:rPr lang="en-US" sz="2400" i="1" dirty="0"/>
              <a:t>them,</a:t>
            </a:r>
            <a:r>
              <a:rPr lang="en-US" sz="2400" dirty="0"/>
              <a:t> they commanded that they should not speak in the name of Jesus, and let them go. </a:t>
            </a:r>
          </a:p>
          <a:p>
            <a:pPr>
              <a:buFontTx/>
              <a:buChar char="-"/>
            </a:pPr>
            <a:r>
              <a:rPr lang="en-US" sz="2400" b="1" baseline="30000" dirty="0"/>
              <a:t>41 </a:t>
            </a:r>
            <a:r>
              <a:rPr lang="en-US" sz="2400" dirty="0"/>
              <a:t>So they departed from the presence of the council, </a:t>
            </a:r>
            <a:r>
              <a:rPr lang="en-US" sz="2400" dirty="0">
                <a:highlight>
                  <a:srgbClr val="FFFF00"/>
                </a:highlight>
              </a:rPr>
              <a:t>rejoicing that they were counted worthy to suffer shame for His name. </a:t>
            </a:r>
          </a:p>
          <a:p>
            <a:pPr>
              <a:buFontTx/>
              <a:buChar char="-"/>
            </a:pPr>
            <a:r>
              <a:rPr lang="en-US" sz="2400" b="1" baseline="30000" dirty="0"/>
              <a:t>42 </a:t>
            </a:r>
            <a:r>
              <a:rPr lang="en-US" sz="2400" dirty="0"/>
              <a:t>And daily in the temple, and in every house, they did not cease teaching and preaching Jesus </a:t>
            </a:r>
            <a:r>
              <a:rPr lang="en-US" sz="2400" i="1" dirty="0"/>
              <a:t>as</a:t>
            </a:r>
            <a:r>
              <a:rPr lang="en-US" sz="2400" dirty="0"/>
              <a:t> the Christ.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B090E4C5-B959-4485-AD02-EFD0BE511B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8177" y="5962011"/>
            <a:ext cx="906703" cy="89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053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214B93-7CBF-4544-9A2E-DA25B8836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1900" b="1">
                <a:solidFill>
                  <a:srgbClr val="FFFFFF"/>
                </a:solidFill>
              </a:rPr>
              <a:t>Leadership on the Mountain of Education – </a:t>
            </a:r>
            <a:br>
              <a:rPr lang="en-US" sz="1900" b="1">
                <a:solidFill>
                  <a:srgbClr val="FFFFFF"/>
                </a:solidFill>
              </a:rPr>
            </a:br>
            <a:r>
              <a:rPr lang="en-US" sz="1900" b="1">
                <a:solidFill>
                  <a:srgbClr val="FFFFFF"/>
                </a:solidFill>
              </a:rPr>
              <a:t>Cultural Conflict</a:t>
            </a:r>
            <a:br>
              <a:rPr lang="en-US" sz="1900" b="1">
                <a:solidFill>
                  <a:srgbClr val="FFFFFF"/>
                </a:solidFill>
              </a:rPr>
            </a:br>
            <a:r>
              <a:rPr lang="en-US" sz="1900" b="1">
                <a:solidFill>
                  <a:srgbClr val="FFFFFF"/>
                </a:solidFill>
              </a:rPr>
              <a:t>Acts 5:40-42 NKJV</a:t>
            </a:r>
            <a:br>
              <a:rPr lang="en-US" sz="1900" b="1">
                <a:solidFill>
                  <a:srgbClr val="FFFFFF"/>
                </a:solidFill>
              </a:rPr>
            </a:br>
            <a:endParaRPr lang="en-US" sz="1900" b="1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B5EDB-C45F-43FD-8026-26808266A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>
              <a:buFontTx/>
              <a:buChar char="-"/>
            </a:pPr>
            <a:r>
              <a:rPr lang="en-US" sz="2400"/>
              <a:t>Social media may be new but the tactics of controlling, shaming, calling out, cancelling, etc. are not new</a:t>
            </a:r>
          </a:p>
          <a:p>
            <a:pPr>
              <a:buFontTx/>
              <a:buChar char="-"/>
            </a:pPr>
            <a:r>
              <a:rPr lang="en-US" sz="2400"/>
              <a:t>Circular education promotes outrage culture, callout culture, cancel culture, cuddle culture, etc. </a:t>
            </a:r>
          </a:p>
          <a:p>
            <a:pPr>
              <a:buFontTx/>
              <a:buChar char="-"/>
            </a:pPr>
            <a:r>
              <a:rPr lang="en-US" sz="2400"/>
              <a:t>Parents must promote what brings true and everlasting joy</a:t>
            </a:r>
          </a:p>
          <a:p>
            <a:pPr>
              <a:buFontTx/>
              <a:buChar char="-"/>
            </a:pPr>
            <a:r>
              <a:rPr lang="en-US" sz="2400"/>
              <a:t>Children must be encouraged to not be moved when they are shamed, called out, cancelled, etc. for speaking the truth</a:t>
            </a:r>
          </a:p>
          <a:p>
            <a:pPr>
              <a:buFontTx/>
              <a:buChar char="-"/>
            </a:pPr>
            <a:r>
              <a:rPr lang="en-US" sz="2400"/>
              <a:t>Cuddling with culture puts your joy in the wind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B090E4C5-B959-4485-AD02-EFD0BE511B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8177" y="5962011"/>
            <a:ext cx="906703" cy="89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554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214B93-7CBF-4544-9A2E-DA25B8836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2500" b="1">
                <a:solidFill>
                  <a:srgbClr val="FFFFFF"/>
                </a:solidFill>
              </a:rPr>
              <a:t>Leadership on the Mountain of Education – </a:t>
            </a:r>
            <a:br>
              <a:rPr lang="en-US" sz="2500" b="1">
                <a:solidFill>
                  <a:srgbClr val="FFFFFF"/>
                </a:solidFill>
              </a:rPr>
            </a:br>
            <a:r>
              <a:rPr lang="en-US" sz="2500" b="1">
                <a:solidFill>
                  <a:srgbClr val="FFFFFF"/>
                </a:solidFill>
              </a:rPr>
              <a:t>Joy</a:t>
            </a:r>
            <a:br>
              <a:rPr lang="en-US" sz="2500" b="1">
                <a:solidFill>
                  <a:srgbClr val="FFFFFF"/>
                </a:solidFill>
              </a:rPr>
            </a:br>
            <a:endParaRPr lang="en-US" sz="2500" b="1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B5EDB-C45F-43FD-8026-26808266A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>
              <a:buFontTx/>
              <a:buChar char="-"/>
            </a:pPr>
            <a:r>
              <a:rPr lang="en-US" sz="2400"/>
              <a:t>For the joy that was set before Him (Jesus), endured the cross, despising the shame -  Heb 12:2-4 </a:t>
            </a:r>
          </a:p>
          <a:p>
            <a:pPr>
              <a:buFontTx/>
              <a:buChar char="-"/>
            </a:pPr>
            <a:r>
              <a:rPr lang="en-US" sz="2400"/>
              <a:t>Rejoicing that they were counted worthy to suffer shame for His name – Acts 5:41</a:t>
            </a:r>
          </a:p>
          <a:p>
            <a:pPr>
              <a:buFontTx/>
              <a:buChar char="-"/>
            </a:pPr>
            <a:r>
              <a:rPr lang="en-US" sz="2400"/>
              <a:t>Consider it pure joy, my brothers and sisters, whenever you face trials of many kinds – James 1:2</a:t>
            </a:r>
          </a:p>
          <a:p>
            <a:pPr>
              <a:buFontTx/>
              <a:buChar char="-"/>
            </a:pPr>
            <a:r>
              <a:rPr lang="en-US" sz="2400"/>
              <a:t>Christian education there’s joy in poverty, affliction, grieve, persecution, trial, weakness, shame, selling all, etc. </a:t>
            </a:r>
          </a:p>
          <a:p>
            <a:pPr>
              <a:buFontTx/>
              <a:buChar char="-"/>
            </a:pPr>
            <a:r>
              <a:rPr lang="en-US" sz="2400"/>
              <a:t>Circular education lacks this joy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B090E4C5-B959-4485-AD02-EFD0BE511B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8177" y="5962011"/>
            <a:ext cx="906703" cy="89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5012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214B93-7CBF-4544-9A2E-DA25B8836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2500" b="1">
                <a:solidFill>
                  <a:srgbClr val="FFFFFF"/>
                </a:solidFill>
              </a:rPr>
              <a:t>Leadership on the Mountain of Education – </a:t>
            </a:r>
            <a:br>
              <a:rPr lang="en-US" sz="2500" b="1">
                <a:solidFill>
                  <a:srgbClr val="FFFFFF"/>
                </a:solidFill>
              </a:rPr>
            </a:br>
            <a:r>
              <a:rPr lang="en-US" sz="2500" b="1">
                <a:solidFill>
                  <a:srgbClr val="FFFFFF"/>
                </a:solidFill>
              </a:rPr>
              <a:t>Humility</a:t>
            </a:r>
            <a:br>
              <a:rPr lang="en-US" sz="2500" b="1">
                <a:solidFill>
                  <a:srgbClr val="FFFFFF"/>
                </a:solidFill>
              </a:rPr>
            </a:br>
            <a:endParaRPr lang="en-US" sz="2500" b="1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B5EDB-C45F-43FD-8026-26808266A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>
              <a:buFontTx/>
              <a:buChar char="-"/>
            </a:pPr>
            <a:r>
              <a:rPr lang="en-US" sz="2000"/>
              <a:t>Subordination - A disciple is not above </a:t>
            </a:r>
            <a:r>
              <a:rPr lang="en-US" sz="2000" i="1"/>
              <a:t>his</a:t>
            </a:r>
            <a:r>
              <a:rPr lang="en-US" sz="2000"/>
              <a:t> teacher, nor a servant above his master (Matthew 10:24)</a:t>
            </a:r>
          </a:p>
          <a:p>
            <a:pPr>
              <a:buFontTx/>
              <a:buChar char="-"/>
            </a:pPr>
            <a:r>
              <a:rPr lang="en-US" sz="2000"/>
              <a:t>Humility does not feel a right to better treatment than Jesus got – they called Him Beelzebub (Matthew 10:25)</a:t>
            </a:r>
          </a:p>
          <a:p>
            <a:pPr>
              <a:buFontTx/>
              <a:buChar char="-"/>
            </a:pPr>
            <a:r>
              <a:rPr lang="en-US" sz="2000"/>
              <a:t>Humility knows that it is fallible and so considers criticism and learns from it - now I know in part; but then shall I know even as also I am known (1 Corinthians 13:12)</a:t>
            </a:r>
          </a:p>
          <a:p>
            <a:pPr>
              <a:buFontTx/>
              <a:buChar char="-"/>
            </a:pPr>
            <a:r>
              <a:rPr lang="en-US" sz="2000"/>
              <a:t>Humility knows that we are dependent on grace for knowing, living, willing, acting, etc. Everything I am, everything I have, is all for, from and, about Jesus. </a:t>
            </a:r>
          </a:p>
          <a:p>
            <a:pPr>
              <a:buFontTx/>
              <a:buChar char="-"/>
            </a:pPr>
            <a:r>
              <a:rPr lang="en-US" sz="2000"/>
              <a:t>Circular education encourages bragging rights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B090E4C5-B959-4485-AD02-EFD0BE511B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8177" y="5962011"/>
            <a:ext cx="906703" cy="89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614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214B93-7CBF-4544-9A2E-DA25B8836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2500" b="1">
                <a:solidFill>
                  <a:srgbClr val="FFFFFF"/>
                </a:solidFill>
              </a:rPr>
              <a:t>Leadership on the Mountain of Education – </a:t>
            </a:r>
            <a:br>
              <a:rPr lang="en-US" sz="2500" b="1">
                <a:solidFill>
                  <a:srgbClr val="FFFFFF"/>
                </a:solidFill>
              </a:rPr>
            </a:br>
            <a:r>
              <a:rPr lang="en-US" sz="2500" b="1">
                <a:solidFill>
                  <a:srgbClr val="FFFFFF"/>
                </a:solidFill>
              </a:rPr>
              <a:t>Happiness</a:t>
            </a:r>
            <a:br>
              <a:rPr lang="en-US" sz="2500" b="1">
                <a:solidFill>
                  <a:srgbClr val="FFFFFF"/>
                </a:solidFill>
              </a:rPr>
            </a:br>
            <a:endParaRPr lang="en-US" sz="2500" b="1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B5EDB-C45F-43FD-8026-26808266A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>
              <a:buFontTx/>
              <a:buChar char="-"/>
            </a:pPr>
            <a:r>
              <a:rPr lang="en-US" sz="2400"/>
              <a:t>A happy heart is good medicine </a:t>
            </a:r>
            <a:r>
              <a:rPr lang="en-US" sz="2400" i="1"/>
              <a:t>and</a:t>
            </a:r>
            <a:r>
              <a:rPr lang="en-US" sz="2400"/>
              <a:t> a joyful mind causes healing (Proverbs 17:22) </a:t>
            </a:r>
          </a:p>
          <a:p>
            <a:pPr>
              <a:buFontTx/>
              <a:buChar char="-"/>
            </a:pPr>
            <a:r>
              <a:rPr lang="en-US" sz="2400"/>
              <a:t>Happiness is not for sale</a:t>
            </a:r>
          </a:p>
          <a:p>
            <a:pPr>
              <a:buFontTx/>
              <a:buChar char="-"/>
            </a:pPr>
            <a:r>
              <a:rPr lang="en-US" sz="2400"/>
              <a:t>After basic needs have been satisfied – food, shelter, clothing, healthcare – wealth loses much of its power to create happiness </a:t>
            </a:r>
          </a:p>
          <a:p>
            <a:pPr>
              <a:buFontTx/>
              <a:buChar char="-"/>
            </a:pPr>
            <a:r>
              <a:rPr lang="en-US" sz="2400"/>
              <a:t>Christian education trains us to be happy  </a:t>
            </a:r>
          </a:p>
          <a:p>
            <a:pPr>
              <a:buFontTx/>
              <a:buChar char="-"/>
            </a:pPr>
            <a:r>
              <a:rPr lang="en-US" sz="2400"/>
              <a:t>Circular education quietly inculcates greed in people (Matthew 19:16-24)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B090E4C5-B959-4485-AD02-EFD0BE511B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8177" y="5962011"/>
            <a:ext cx="906703" cy="89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6481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214B93-7CBF-4544-9A2E-DA25B8836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2500" b="1">
                <a:solidFill>
                  <a:srgbClr val="FFFFFF"/>
                </a:solidFill>
              </a:rPr>
              <a:t>Leadership on the Mountain of Education – </a:t>
            </a:r>
            <a:br>
              <a:rPr lang="en-US" sz="2500" b="1">
                <a:solidFill>
                  <a:srgbClr val="FFFFFF"/>
                </a:solidFill>
              </a:rPr>
            </a:br>
            <a:r>
              <a:rPr lang="en-US" sz="2500" b="1">
                <a:solidFill>
                  <a:srgbClr val="FFFFFF"/>
                </a:solidFill>
              </a:rPr>
              <a:t>Contentment</a:t>
            </a:r>
            <a:br>
              <a:rPr lang="en-US" sz="2500" b="1">
                <a:solidFill>
                  <a:srgbClr val="FFFFFF"/>
                </a:solidFill>
              </a:rPr>
            </a:br>
            <a:endParaRPr lang="en-US" sz="2500" b="1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B5EDB-C45F-43FD-8026-26808266A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>
              <a:buFontTx/>
              <a:buChar char="-"/>
            </a:pPr>
            <a:r>
              <a:rPr lang="en-US" sz="2400"/>
              <a:t>But godliness with contentment is great gain (1 Timothy 6:6)</a:t>
            </a:r>
          </a:p>
          <a:p>
            <a:pPr>
              <a:buFontTx/>
              <a:buChar char="-"/>
            </a:pPr>
            <a:r>
              <a:rPr lang="en-US" sz="2400"/>
              <a:t>Antidote of love of money (Hebrews 13:5)</a:t>
            </a:r>
          </a:p>
          <a:p>
            <a:pPr>
              <a:buFontTx/>
              <a:buChar char="-"/>
            </a:pPr>
            <a:r>
              <a:rPr lang="en-US" sz="2400"/>
              <a:t>Leans more on wanting what you have than having what you want </a:t>
            </a:r>
          </a:p>
          <a:p>
            <a:pPr>
              <a:buFontTx/>
              <a:buChar char="-"/>
            </a:pPr>
            <a:r>
              <a:rPr lang="en-US" sz="2400"/>
              <a:t>You tend to accomplish more when you are contented and cheerful. You like yourself and feel empowered. </a:t>
            </a:r>
          </a:p>
          <a:p>
            <a:pPr>
              <a:buFontTx/>
              <a:buChar char="-"/>
            </a:pPr>
            <a:r>
              <a:rPr lang="en-US" sz="2400"/>
              <a:t>Take care, and be on your guard against all covetousness, for one's life does not consist in the abundance of his possessions (Luke 12:15)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B090E4C5-B959-4485-AD02-EFD0BE511B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8177" y="5962011"/>
            <a:ext cx="906703" cy="89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7698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214B93-7CBF-4544-9A2E-DA25B8836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2500" b="1">
                <a:solidFill>
                  <a:srgbClr val="FFFFFF"/>
                </a:solidFill>
              </a:rPr>
              <a:t>Leadership on the Mountain of Education – </a:t>
            </a:r>
            <a:br>
              <a:rPr lang="en-US" sz="2500" b="1">
                <a:solidFill>
                  <a:srgbClr val="FFFFFF"/>
                </a:solidFill>
              </a:rPr>
            </a:br>
            <a:r>
              <a:rPr lang="en-US" sz="2500" b="1">
                <a:solidFill>
                  <a:srgbClr val="FFFFFF"/>
                </a:solidFill>
              </a:rPr>
              <a:t>Living Life Abundantly</a:t>
            </a:r>
            <a:br>
              <a:rPr lang="en-US" sz="2500" b="1">
                <a:solidFill>
                  <a:srgbClr val="FFFFFF"/>
                </a:solidFill>
              </a:rPr>
            </a:br>
            <a:endParaRPr lang="en-US" sz="2500" b="1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B5EDB-C45F-43FD-8026-26808266A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>
              <a:buFontTx/>
              <a:buChar char="-"/>
            </a:pPr>
            <a:r>
              <a:rPr lang="en-US" sz="2400"/>
              <a:t>Gratitude - In every thing give thanks: for this is the will of God in Christ Jesus concerning you (1 Thessalonians 5:18)</a:t>
            </a:r>
          </a:p>
          <a:p>
            <a:pPr>
              <a:buFontTx/>
              <a:buChar char="-"/>
            </a:pPr>
            <a:r>
              <a:rPr lang="en-US" sz="2400"/>
              <a:t>Focus on the present – not past nor future</a:t>
            </a:r>
          </a:p>
          <a:p>
            <a:pPr>
              <a:buFontTx/>
              <a:buChar char="-"/>
            </a:pPr>
            <a:r>
              <a:rPr lang="en-US" sz="2400"/>
              <a:t>Laughter - He will yet fill your mouth with laughter and your lips with shouts of joy (Job 8:21)</a:t>
            </a:r>
          </a:p>
          <a:p>
            <a:pPr>
              <a:buFontTx/>
              <a:buChar char="-"/>
            </a:pPr>
            <a:r>
              <a:rPr lang="en-US" sz="2400"/>
              <a:t>Christian education trains us to find a way around obstacles. </a:t>
            </a:r>
          </a:p>
          <a:p>
            <a:pPr>
              <a:buFontTx/>
              <a:buChar char="-"/>
            </a:pPr>
            <a:r>
              <a:rPr lang="en-US" sz="2400"/>
              <a:t>Positive worldview knowing that all things work together for good</a:t>
            </a:r>
          </a:p>
          <a:p>
            <a:pPr>
              <a:buFontTx/>
              <a:buChar char="-"/>
            </a:pPr>
            <a:r>
              <a:rPr lang="en-US" sz="2400"/>
              <a:t>Prioritize experiences (with family, friends) over possessions </a:t>
            </a:r>
          </a:p>
          <a:p>
            <a:pPr>
              <a:buFontTx/>
              <a:buChar char="-"/>
            </a:pPr>
            <a:endParaRPr lang="en-US" sz="240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B090E4C5-B959-4485-AD02-EFD0BE511B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8177" y="5962011"/>
            <a:ext cx="906703" cy="89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181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E98D5-847F-43CE-9A4C-818409B1DF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32771" y="437513"/>
            <a:ext cx="6232398" cy="5954325"/>
          </a:xfrm>
        </p:spPr>
        <p:txBody>
          <a:bodyPr anchor="ctr">
            <a:normAutofit/>
          </a:bodyPr>
          <a:lstStyle/>
          <a:p>
            <a:r>
              <a:rPr lang="en-US" sz="6600" b="1" dirty="0"/>
              <a:t>Get Ready to Lead 5 – Education</a:t>
            </a:r>
            <a:br>
              <a:rPr lang="en-US" sz="6600" b="1" dirty="0"/>
            </a:br>
            <a:r>
              <a:rPr lang="de-DE" sz="6600" b="1" dirty="0">
                <a:latin typeface="Roboto"/>
              </a:rPr>
              <a:t>Revelation 17:9 NKJV </a:t>
            </a:r>
            <a:endParaRPr lang="en-US" sz="66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A2EDF8-6647-41DA-AC25-E94B0F86AE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257" y="1172776"/>
            <a:ext cx="3290257" cy="4512448"/>
          </a:xfrm>
        </p:spPr>
        <p:txBody>
          <a:bodyPr anchor="ctr">
            <a:normAutofit/>
          </a:bodyPr>
          <a:lstStyle/>
          <a:p>
            <a:r>
              <a:rPr lang="en-US" sz="2800" b="1" baseline="30000" dirty="0">
                <a:solidFill>
                  <a:schemeClr val="tx1"/>
                </a:solidFill>
              </a:rPr>
              <a:t>9 </a:t>
            </a:r>
            <a:r>
              <a:rPr lang="en-US" sz="2800" dirty="0">
                <a:solidFill>
                  <a:schemeClr val="tx1"/>
                </a:solidFill>
              </a:rPr>
              <a:t>“Here </a:t>
            </a:r>
            <a:r>
              <a:rPr lang="en-US" sz="2800" i="1" dirty="0">
                <a:solidFill>
                  <a:schemeClr val="tx1"/>
                </a:solidFill>
              </a:rPr>
              <a:t>is</a:t>
            </a:r>
            <a:r>
              <a:rPr lang="en-US" sz="2800" dirty="0">
                <a:solidFill>
                  <a:schemeClr val="tx1"/>
                </a:solidFill>
              </a:rPr>
              <a:t> the mind which has wisdom: The seven heads are seven mountains on which the woman sits. </a:t>
            </a:r>
            <a:r>
              <a:rPr lang="de-DE" sz="2800" b="1" i="0" dirty="0">
                <a:solidFill>
                  <a:schemeClr val="tx1"/>
                </a:solidFill>
                <a:effectLst/>
              </a:rPr>
              <a:t>  </a:t>
            </a:r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DC760C19-DE60-4075-AE1A-2358CDB5F9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84633" y="5962011"/>
            <a:ext cx="906703" cy="89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2048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214B93-7CBF-4544-9A2E-DA25B8836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2500" b="1">
                <a:solidFill>
                  <a:srgbClr val="FFFFFF"/>
                </a:solidFill>
              </a:rPr>
              <a:t>Leadership on the Mountain of Education – </a:t>
            </a:r>
            <a:br>
              <a:rPr lang="en-US" sz="2500" b="1">
                <a:solidFill>
                  <a:srgbClr val="FFFFFF"/>
                </a:solidFill>
              </a:rPr>
            </a:br>
            <a:r>
              <a:rPr lang="en-US" sz="2500" b="1">
                <a:solidFill>
                  <a:srgbClr val="FFFFFF"/>
                </a:solidFill>
              </a:rPr>
              <a:t>Conclusion</a:t>
            </a:r>
            <a:br>
              <a:rPr lang="en-US" sz="2500" b="1">
                <a:solidFill>
                  <a:srgbClr val="FFFFFF"/>
                </a:solidFill>
              </a:rPr>
            </a:br>
            <a:endParaRPr lang="en-US" sz="2500" b="1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B5EDB-C45F-43FD-8026-26808266A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>
              <a:buFontTx/>
              <a:buChar char="-"/>
            </a:pPr>
            <a:r>
              <a:rPr lang="en-US" sz="2400"/>
              <a:t>Change caused by COVID-19</a:t>
            </a:r>
          </a:p>
          <a:p>
            <a:pPr>
              <a:buFontTx/>
              <a:buChar char="-"/>
            </a:pPr>
            <a:r>
              <a:rPr lang="en-US" sz="2400"/>
              <a:t>Parents must be involved in providing godly education </a:t>
            </a:r>
          </a:p>
          <a:p>
            <a:pPr>
              <a:buFontTx/>
              <a:buChar char="-"/>
            </a:pPr>
            <a:r>
              <a:rPr lang="en-US" sz="2400"/>
              <a:t>Christian education trains us to replace the mind of competition, arrogance, greed, love of money etc. with a mind of humility, joy, happiness, contentment, etc.</a:t>
            </a:r>
          </a:p>
          <a:p>
            <a:pPr>
              <a:buFontTx/>
              <a:buChar char="-"/>
            </a:pPr>
            <a:r>
              <a:rPr lang="en-US" sz="2400"/>
              <a:t>Christian education acknowledges that the gracious work of the Holy Spirit was purchased by the blood of Christ</a:t>
            </a:r>
          </a:p>
          <a:p>
            <a:pPr marL="0" indent="0">
              <a:buNone/>
            </a:pPr>
            <a:endParaRPr lang="en-US" sz="240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B090E4C5-B959-4485-AD02-EFD0BE511B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8177" y="5962011"/>
            <a:ext cx="906703" cy="89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5648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4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3EEFE41-4664-4991-97EC-C7652BBDD3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200">
                <a:solidFill>
                  <a:srgbClr val="FFFFFF"/>
                </a:solidFill>
              </a:rPr>
              <a:t>- Call or email using the information </a:t>
            </a:r>
            <a:br>
              <a:rPr lang="en-US" sz="2200">
                <a:solidFill>
                  <a:srgbClr val="FFFFFF"/>
                </a:solidFill>
              </a:rPr>
            </a:br>
            <a:r>
              <a:rPr lang="en-US" sz="2200">
                <a:solidFill>
                  <a:srgbClr val="FFFFFF"/>
                </a:solidFill>
              </a:rPr>
              <a:t>below to schedule an appointment to speak with</a:t>
            </a:r>
            <a:br>
              <a:rPr lang="en-US" sz="2200">
                <a:solidFill>
                  <a:srgbClr val="FFFFFF"/>
                </a:solidFill>
              </a:rPr>
            </a:br>
            <a:r>
              <a:rPr lang="en-US" sz="2200">
                <a:solidFill>
                  <a:srgbClr val="FFFFFF"/>
                </a:solidFill>
              </a:rPr>
              <a:t> any of the leaders. </a:t>
            </a:r>
            <a:br>
              <a:rPr lang="en-US" sz="2200">
                <a:solidFill>
                  <a:srgbClr val="FFFFFF"/>
                </a:solidFill>
              </a:rPr>
            </a:br>
            <a:endParaRPr lang="en-US" sz="220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F69CA3-0E4F-41B9-9205-8C149EF5998B}"/>
              </a:ext>
            </a:extLst>
          </p:cNvPr>
          <p:cNvSpPr txBox="1"/>
          <p:nvPr/>
        </p:nvSpPr>
        <p:spPr>
          <a:xfrm>
            <a:off x="1424904" y="2494450"/>
            <a:ext cx="4053545" cy="3563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 defTabSz="9144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1300"/>
              <a:t>Website: www.toms-lifestyle.org </a:t>
            </a:r>
          </a:p>
          <a:p>
            <a:pPr indent="-228600" defTabSz="9144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1300"/>
              <a:t>YouTube Page: The Outgivers Ministries (TOMS)                                      </a:t>
            </a:r>
          </a:p>
          <a:p>
            <a:pPr indent="-228600" defTabSz="9144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1300"/>
              <a:t>Blog: www.outgivers.blogspot.com                           </a:t>
            </a:r>
          </a:p>
          <a:p>
            <a:pPr indent="-228600" defTabSz="9144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1300"/>
              <a:t>Facebook page: www.facebook.com/aboundinchrist   </a:t>
            </a:r>
          </a:p>
          <a:p>
            <a:pPr indent="-228600" defTabSz="9144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1300"/>
              <a:t>Email: info@toms-lifestyle.org </a:t>
            </a:r>
          </a:p>
          <a:p>
            <a:pPr indent="-228600" defTabSz="9144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1300"/>
              <a:t>Address: P.O. Box 86362 Gaithersburg, MD 20886  </a:t>
            </a:r>
          </a:p>
          <a:p>
            <a:pPr indent="-228600" defTabSz="9144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1300"/>
              <a:t>Phone #: 1.844.762.3332 </a:t>
            </a:r>
          </a:p>
          <a:p>
            <a:pPr indent="-228600" defTabSz="9144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1300"/>
              <a:t>                 1.571.278.7680</a:t>
            </a:r>
          </a:p>
          <a:p>
            <a:pPr marL="0" marR="0" indent="-228600" defTabSz="9144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1300"/>
              <a:t>                 1.240.328.2211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0073B78A-68A1-4FEE-B619-1A4F73375A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600" b="16200"/>
          <a:stretch/>
        </p:blipFill>
        <p:spPr>
          <a:xfrm>
            <a:off x="6098892" y="2492376"/>
            <a:ext cx="4802404" cy="356337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</p:spTree>
    <p:extLst>
      <p:ext uri="{BB962C8B-B14F-4D97-AF65-F5344CB8AC3E}">
        <p14:creationId xmlns:p14="http://schemas.microsoft.com/office/powerpoint/2010/main" val="3232911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214B93-7CBF-4544-9A2E-DA25B8836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</a:rPr>
              <a:t>Seven Mountains of Influence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B5EDB-C45F-43FD-8026-26808266A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/>
              <a:t>1) Arts and Entertainment  </a:t>
            </a:r>
          </a:p>
          <a:p>
            <a:pPr marL="0" indent="0">
              <a:buNone/>
            </a:pPr>
            <a:r>
              <a:rPr lang="en-US" sz="2400" dirty="0"/>
              <a:t>2) Media                            		     3) Religion        </a:t>
            </a:r>
          </a:p>
          <a:p>
            <a:pPr marL="0" indent="0">
              <a:buNone/>
            </a:pPr>
            <a:r>
              <a:rPr lang="en-US" sz="2400" dirty="0"/>
              <a:t>4) Family			                   5) </a:t>
            </a:r>
            <a:r>
              <a:rPr lang="en-US" sz="2400" dirty="0">
                <a:highlight>
                  <a:srgbClr val="FFFF00"/>
                </a:highlight>
              </a:rPr>
              <a:t>Education</a:t>
            </a:r>
            <a:r>
              <a:rPr lang="en-US" sz="2400" dirty="0"/>
              <a:t>    </a:t>
            </a:r>
          </a:p>
          <a:p>
            <a:pPr marL="0" indent="0">
              <a:buNone/>
            </a:pPr>
            <a:r>
              <a:rPr lang="en-US" sz="2400" dirty="0"/>
              <a:t>6) Marketplace                		      7) Government</a:t>
            </a:r>
          </a:p>
          <a:p>
            <a:pPr marL="0" indent="0">
              <a:buNone/>
            </a:pPr>
            <a:r>
              <a:rPr lang="en-US" sz="2400" dirty="0"/>
              <a:t>Whoever controls the media controls the culture.</a:t>
            </a:r>
          </a:p>
          <a:p>
            <a:pPr marL="0" indent="0">
              <a:buNone/>
            </a:pPr>
            <a:r>
              <a:rPr lang="en-US" sz="2400" b="1" dirty="0"/>
              <a:t>Parents are primary educators and must not lose sight of the battle for the minds of their children.</a:t>
            </a:r>
          </a:p>
          <a:p>
            <a:endParaRPr lang="en-US" sz="24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B090E4C5-B959-4485-AD02-EFD0BE511B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8542" y="5875868"/>
            <a:ext cx="906703" cy="89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362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214B93-7CBF-4544-9A2E-DA25B8836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</a:rPr>
              <a:t>Leadership on the Mountain of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B5EDB-C45F-43FD-8026-26808266A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>
                <a:highlight>
                  <a:srgbClr val="FFFF00"/>
                </a:highlight>
              </a:rPr>
              <a:t>The purpose of education is to replace an empty mind with an open one – Malcolm Forbes</a:t>
            </a:r>
          </a:p>
          <a:p>
            <a:pPr marL="0" indent="0">
              <a:buNone/>
            </a:pPr>
            <a:r>
              <a:rPr lang="en-US" sz="2400"/>
              <a:t>There’s always a rush for the empty minds  - children, captives, common</a:t>
            </a:r>
          </a:p>
          <a:p>
            <a:pPr marL="0" indent="0">
              <a:buNone/>
            </a:pPr>
            <a:r>
              <a:rPr lang="en-US" sz="2400"/>
              <a:t>Proverbs 22: 6 NKJV </a:t>
            </a:r>
          </a:p>
          <a:p>
            <a:pPr marL="0" indent="0">
              <a:buNone/>
            </a:pPr>
            <a:r>
              <a:rPr lang="en-US" sz="2400" b="1" baseline="30000"/>
              <a:t>6 </a:t>
            </a:r>
            <a:r>
              <a:rPr lang="en-US" sz="2400"/>
              <a:t>Train up a child in the way he should go,</a:t>
            </a:r>
            <a:br>
              <a:rPr lang="en-US" sz="2400"/>
            </a:br>
            <a:r>
              <a:rPr lang="en-US" sz="2400" baseline="30000"/>
              <a:t>  </a:t>
            </a:r>
            <a:r>
              <a:rPr lang="en-US" sz="2400"/>
              <a:t>And when he is old he will not depart from it.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endParaRPr lang="en-US" sz="2400"/>
          </a:p>
          <a:p>
            <a:endParaRPr lang="en-US" sz="240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B090E4C5-B959-4485-AD02-EFD0BE511B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11788" y="5578553"/>
            <a:ext cx="906703" cy="89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611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214B93-7CBF-4544-9A2E-DA25B8836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</a:rPr>
              <a:t>Leadership on the Mountain of Education</a:t>
            </a:r>
            <a:br>
              <a:rPr lang="en-US" sz="4000" b="1">
                <a:solidFill>
                  <a:srgbClr val="FFFFFF"/>
                </a:solidFill>
              </a:rPr>
            </a:br>
            <a:r>
              <a:rPr lang="en-US" sz="4000" b="1">
                <a:solidFill>
                  <a:srgbClr val="FFFFFF"/>
                </a:solidFill>
              </a:rPr>
              <a:t>Daniel 1:3-4 NKJV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B5EDB-C45F-43FD-8026-26808266A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/>
              <a:t>Daniel 1: 3-4 NKJV </a:t>
            </a:r>
          </a:p>
          <a:p>
            <a:pPr marL="0" indent="0">
              <a:buNone/>
            </a:pPr>
            <a:r>
              <a:rPr lang="en-US" sz="2400" b="1" baseline="30000" dirty="0"/>
              <a:t>3 </a:t>
            </a:r>
            <a:r>
              <a:rPr lang="en-US" sz="2400" dirty="0"/>
              <a:t>Then </a:t>
            </a:r>
            <a:r>
              <a:rPr lang="en-US" sz="2400" dirty="0">
                <a:highlight>
                  <a:srgbClr val="FFFF00"/>
                </a:highlight>
              </a:rPr>
              <a:t>the king instructed </a:t>
            </a:r>
            <a:r>
              <a:rPr lang="en-US" sz="2400" dirty="0"/>
              <a:t>Ashpenaz, the master of his eunuchs, to bring some of the children of Israel and some of the king’s descendants and some of the nobles, </a:t>
            </a:r>
          </a:p>
          <a:p>
            <a:pPr marL="0" indent="0">
              <a:buNone/>
            </a:pPr>
            <a:r>
              <a:rPr lang="en-US" sz="2400" b="1" baseline="30000" dirty="0"/>
              <a:t>4 </a:t>
            </a:r>
            <a:r>
              <a:rPr lang="en-US" sz="2400" dirty="0"/>
              <a:t>young men in whom </a:t>
            </a:r>
            <a:r>
              <a:rPr lang="en-US" sz="2400" i="1" dirty="0"/>
              <a:t>there was</a:t>
            </a:r>
            <a:r>
              <a:rPr lang="en-US" sz="2400" dirty="0"/>
              <a:t> </a:t>
            </a:r>
            <a:r>
              <a:rPr lang="en-US" sz="2400" dirty="0">
                <a:highlight>
                  <a:srgbClr val="00FF00"/>
                </a:highlight>
              </a:rPr>
              <a:t>no blemish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00FFFF"/>
                </a:highlight>
              </a:rPr>
              <a:t>but good-looking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FF00FF"/>
                </a:highlight>
              </a:rPr>
              <a:t>gifted in all wisdom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008080"/>
                </a:highlight>
              </a:rPr>
              <a:t>possessing knowledge </a:t>
            </a:r>
            <a:r>
              <a:rPr lang="en-US" sz="2400" dirty="0"/>
              <a:t>and </a:t>
            </a:r>
            <a:r>
              <a:rPr lang="en-US" sz="2400" dirty="0">
                <a:highlight>
                  <a:srgbClr val="008000"/>
                </a:highlight>
              </a:rPr>
              <a:t>quick to understand</a:t>
            </a:r>
            <a:r>
              <a:rPr lang="en-US" sz="2400" dirty="0"/>
              <a:t>, who </a:t>
            </a:r>
            <a:r>
              <a:rPr lang="en-US" sz="2400" i="1" dirty="0"/>
              <a:t>had</a:t>
            </a:r>
            <a:r>
              <a:rPr lang="en-US" sz="2400" dirty="0"/>
              <a:t> </a:t>
            </a:r>
            <a:r>
              <a:rPr lang="en-US" sz="2400" dirty="0">
                <a:highlight>
                  <a:srgbClr val="FF0000"/>
                </a:highlight>
              </a:rPr>
              <a:t>ability to serve in the king’s palace</a:t>
            </a:r>
            <a:r>
              <a:rPr lang="en-US" sz="2400" dirty="0"/>
              <a:t>, and whom they might </a:t>
            </a:r>
            <a:r>
              <a:rPr lang="en-US" sz="2400" dirty="0">
                <a:highlight>
                  <a:srgbClr val="FFFF00"/>
                </a:highlight>
              </a:rPr>
              <a:t>teach the language and literature of the Chaldeans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- The Babylonian world takes education very seriously – how about you?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B090E4C5-B959-4485-AD02-EFD0BE511B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11788" y="5578553"/>
            <a:ext cx="906703" cy="89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161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E4F293-0A40-4AA3-8747-1C7D9F3EE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D1CC8B8-2CD1-45F6-9CED-CA3104002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21" name="Freeform 44">
              <a:extLst>
                <a:ext uri="{FF2B5EF4-FFF2-40B4-BE49-F238E27FC236}">
                  <a16:creationId xmlns:a16="http://schemas.microsoft.com/office/drawing/2014/main" id="{D0486316-3F2D-434E-AF23-A8EDD6E78D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5">
              <a:extLst>
                <a:ext uri="{FF2B5EF4-FFF2-40B4-BE49-F238E27FC236}">
                  <a16:creationId xmlns:a16="http://schemas.microsoft.com/office/drawing/2014/main" id="{2AF5945E-96EF-472A-8B30-5AC427AA4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46">
              <a:extLst>
                <a:ext uri="{FF2B5EF4-FFF2-40B4-BE49-F238E27FC236}">
                  <a16:creationId xmlns:a16="http://schemas.microsoft.com/office/drawing/2014/main" id="{F43F39F5-753C-4BA6-AF2B-6F0EEE25A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7">
              <a:extLst>
                <a:ext uri="{FF2B5EF4-FFF2-40B4-BE49-F238E27FC236}">
                  <a16:creationId xmlns:a16="http://schemas.microsoft.com/office/drawing/2014/main" id="{2CC5073C-8188-4DE4-B2AB-9C87DDA4F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16">
              <a:extLst>
                <a:ext uri="{FF2B5EF4-FFF2-40B4-BE49-F238E27FC236}">
                  <a16:creationId xmlns:a16="http://schemas.microsoft.com/office/drawing/2014/main" id="{AEF2074A-D7D4-4AF6-866A-31DDF66B1F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F214B93-7CBF-4544-9A2E-DA25B8836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666" y="759805"/>
            <a:ext cx="10000133" cy="1325563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</a:rPr>
              <a:t>Leadership on the Mountain of Education – Rush for the Empty Minds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B090E4C5-B959-4485-AD02-EFD0BE511B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7731" y="5875868"/>
            <a:ext cx="906703" cy="895989"/>
          </a:xfrm>
          <a:prstGeom prst="rect">
            <a:avLst/>
          </a:prstGeom>
        </p:spPr>
      </p:pic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8E7A0DA3-E5A0-4BAE-8863-C9944E21D0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6648196"/>
              </p:ext>
            </p:extLst>
          </p:nvPr>
        </p:nvGraphicFramePr>
        <p:xfrm>
          <a:off x="1422492" y="2499837"/>
          <a:ext cx="9507778" cy="371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217382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214B93-7CBF-4544-9A2E-DA25B8836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</a:rPr>
              <a:t>Leadership on the Mountain of Education – Rush for the Empty Minds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B5EDB-C45F-43FD-8026-26808266A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 fontAlgn="base">
              <a:buNone/>
            </a:pPr>
            <a:r>
              <a:rPr lang="en-US" sz="2400" b="1" dirty="0"/>
              <a:t>The 10 Point Charter by Alice Bailey is as follows:</a:t>
            </a:r>
            <a:endParaRPr lang="en-US" sz="2400" dirty="0"/>
          </a:p>
          <a:p>
            <a:pPr lvl="0" fontAlgn="base"/>
            <a:r>
              <a:rPr lang="en-US" sz="2400" dirty="0"/>
              <a:t>MAKE HOMOSEXUALITY AN ALTERNATIVE LIFESTYLE – </a:t>
            </a:r>
            <a:r>
              <a:rPr lang="en-US" sz="2400" dirty="0">
                <a:highlight>
                  <a:srgbClr val="FFFF00"/>
                </a:highlight>
              </a:rPr>
              <a:t>Lev 18:22</a:t>
            </a:r>
          </a:p>
          <a:p>
            <a:pPr lvl="0" fontAlgn="base"/>
            <a:r>
              <a:rPr lang="en-US" sz="2400" dirty="0"/>
              <a:t>DEBASE ART, MAKE IT RUN MAD – </a:t>
            </a:r>
            <a:r>
              <a:rPr lang="en-US" sz="2400" dirty="0" err="1">
                <a:highlight>
                  <a:srgbClr val="FFFF00"/>
                </a:highlight>
              </a:rPr>
              <a:t>Jer</a:t>
            </a:r>
            <a:r>
              <a:rPr lang="en-US" sz="2400" dirty="0">
                <a:highlight>
                  <a:srgbClr val="FFFF00"/>
                </a:highlight>
              </a:rPr>
              <a:t> 17:9, Mark 7:20-23</a:t>
            </a:r>
          </a:p>
          <a:p>
            <a:pPr lvl="0" fontAlgn="base"/>
            <a:r>
              <a:rPr lang="en-US" sz="2400" dirty="0"/>
              <a:t>USE MEDIA TO PROMOTE AND CHANGE MINDSETS – </a:t>
            </a:r>
            <a:r>
              <a:rPr lang="en-US" sz="2400" dirty="0">
                <a:highlight>
                  <a:srgbClr val="FFFF00"/>
                </a:highlight>
              </a:rPr>
              <a:t>Rom 12:2</a:t>
            </a:r>
          </a:p>
          <a:p>
            <a:pPr lvl="0" fontAlgn="base"/>
            <a:r>
              <a:rPr lang="en-US" sz="2400" dirty="0"/>
              <a:t>CREATE AN INTERFAITH MOVEMENT – </a:t>
            </a:r>
            <a:r>
              <a:rPr lang="en-US" sz="2400" dirty="0">
                <a:highlight>
                  <a:srgbClr val="FFFF00"/>
                </a:highlight>
              </a:rPr>
              <a:t>1 Cor 1:18, Matt 10:34-39</a:t>
            </a:r>
          </a:p>
          <a:p>
            <a:pPr lvl="0" fontAlgn="base"/>
            <a:r>
              <a:rPr lang="en-US" sz="2400" dirty="0"/>
              <a:t>GET GOVERNMENTS TO MAKE ALL THESE LAW AND GET THE CHURCH TO ENDORSE THESE CHANGES – </a:t>
            </a:r>
            <a:r>
              <a:rPr lang="en-US" sz="2400" dirty="0">
                <a:highlight>
                  <a:srgbClr val="FFFF00"/>
                </a:highlight>
              </a:rPr>
              <a:t>Ps 119:11</a:t>
            </a:r>
          </a:p>
          <a:p>
            <a:pPr marL="0" lvl="0" indent="0" fontAlgn="base">
              <a:buNone/>
            </a:pPr>
            <a:r>
              <a:rPr lang="en-US" sz="2400" dirty="0">
                <a:highlight>
                  <a:srgbClr val="FFFF00"/>
                </a:highlight>
              </a:rPr>
              <a:t>- Can you understand why teenagers are of very strong opinions?</a:t>
            </a:r>
          </a:p>
          <a:p>
            <a:endParaRPr lang="en-US" sz="24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B090E4C5-B959-4485-AD02-EFD0BE511B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11788" y="5578553"/>
            <a:ext cx="906703" cy="89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439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214B93-7CBF-4544-9A2E-DA25B8836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2800" b="1">
                <a:solidFill>
                  <a:srgbClr val="FFFFFF"/>
                </a:solidFill>
              </a:rPr>
              <a:t>Leadership on the Mountain of Education – Rush for the Empty Minds</a:t>
            </a:r>
            <a:br>
              <a:rPr lang="en-US" sz="2800" b="1">
                <a:solidFill>
                  <a:srgbClr val="FFFFFF"/>
                </a:solidFill>
              </a:rPr>
            </a:br>
            <a:r>
              <a:rPr lang="en-US" sz="2800" b="1">
                <a:solidFill>
                  <a:srgbClr val="FFFFFF"/>
                </a:solidFill>
              </a:rPr>
              <a:t>2 Corinthians 10:5 TPT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B5EDB-C45F-43FD-8026-26808266A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 fontAlgn="base">
              <a:buNone/>
            </a:pPr>
            <a:r>
              <a:rPr lang="en-US" sz="2400" b="1" baseline="30000" dirty="0"/>
              <a:t>5 </a:t>
            </a:r>
            <a:r>
              <a:rPr lang="en-US" sz="2400" dirty="0"/>
              <a:t>We can demolish every deceptive fantasy that opposes God and break through every arrogant attitude that is raised up in defiance of the true knowledge of God. </a:t>
            </a:r>
            <a:r>
              <a:rPr lang="en-US" sz="2400" dirty="0">
                <a:highlight>
                  <a:srgbClr val="FFFF00"/>
                </a:highlight>
              </a:rPr>
              <a:t>We capture, like prisoners of war, every thought and insist that it bow in obedience to the Anointed One.</a:t>
            </a:r>
          </a:p>
          <a:p>
            <a:pPr fontAlgn="base">
              <a:buFontTx/>
              <a:buChar char="-"/>
            </a:pPr>
            <a:r>
              <a:rPr lang="en-US" sz="2400" dirty="0"/>
              <a:t>Most education happens outside school</a:t>
            </a:r>
          </a:p>
          <a:p>
            <a:pPr fontAlgn="base">
              <a:buFontTx/>
              <a:buChar char="-"/>
            </a:pPr>
            <a:r>
              <a:rPr lang="en-US" sz="2400" dirty="0"/>
              <a:t>Parents, as primary educators, must focus on what they can control</a:t>
            </a:r>
          </a:p>
          <a:p>
            <a:pPr fontAlgn="base">
              <a:buFontTx/>
              <a:buChar char="-"/>
            </a:pPr>
            <a:r>
              <a:rPr lang="en-US" sz="2400" dirty="0"/>
              <a:t>Diversity with Christians as minority</a:t>
            </a:r>
          </a:p>
          <a:p>
            <a:pPr marL="0" indent="0" fontAlgn="base">
              <a:buNone/>
            </a:pPr>
            <a:endParaRPr lang="en-US" sz="24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B090E4C5-B959-4485-AD02-EFD0BE511B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11788" y="5578553"/>
            <a:ext cx="906703" cy="89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435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214B93-7CBF-4544-9A2E-DA25B8836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2800" b="1">
                <a:solidFill>
                  <a:srgbClr val="FFFFFF"/>
                </a:solidFill>
              </a:rPr>
              <a:t>Leadership on the Mountain of Education – Rush for the Empty Minds</a:t>
            </a:r>
            <a:br>
              <a:rPr lang="en-US" sz="2800" b="1">
                <a:solidFill>
                  <a:srgbClr val="FFFFFF"/>
                </a:solidFill>
              </a:rPr>
            </a:br>
            <a:r>
              <a:rPr lang="en-US" sz="2800" b="1">
                <a:solidFill>
                  <a:srgbClr val="FFFFFF"/>
                </a:solidFill>
              </a:rPr>
              <a:t>Deuteronomy 6:6-9 NKJV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B5EDB-C45F-43FD-8026-26808266A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 fontAlgn="base">
              <a:buNone/>
            </a:pPr>
            <a:r>
              <a:rPr lang="en-US" sz="2400" b="1" baseline="30000"/>
              <a:t>6 </a:t>
            </a:r>
            <a:r>
              <a:rPr lang="en-US" sz="2400"/>
              <a:t>“And these words which I command you today </a:t>
            </a:r>
            <a:r>
              <a:rPr lang="en-US" sz="2400">
                <a:highlight>
                  <a:srgbClr val="FFFF00"/>
                </a:highlight>
              </a:rPr>
              <a:t>shall be in your heart. </a:t>
            </a:r>
          </a:p>
          <a:p>
            <a:pPr marL="0" indent="0" fontAlgn="base">
              <a:buNone/>
            </a:pPr>
            <a:r>
              <a:rPr lang="en-US" sz="2400" b="1" baseline="30000"/>
              <a:t>7 </a:t>
            </a:r>
            <a:r>
              <a:rPr lang="en-US" sz="2400">
                <a:highlight>
                  <a:srgbClr val="00FF00"/>
                </a:highlight>
              </a:rPr>
              <a:t>You shall teach them diligently to your children</a:t>
            </a:r>
            <a:r>
              <a:rPr lang="en-US" sz="2400"/>
              <a:t>, and shall talk of them when you </a:t>
            </a:r>
            <a:r>
              <a:rPr lang="en-US" sz="2400">
                <a:highlight>
                  <a:srgbClr val="00FFFF"/>
                </a:highlight>
              </a:rPr>
              <a:t>sit in your house</a:t>
            </a:r>
            <a:r>
              <a:rPr lang="en-US" sz="2400"/>
              <a:t>, when </a:t>
            </a:r>
            <a:r>
              <a:rPr lang="en-US" sz="2400">
                <a:highlight>
                  <a:srgbClr val="FF00FF"/>
                </a:highlight>
              </a:rPr>
              <a:t>you walk by the way</a:t>
            </a:r>
            <a:r>
              <a:rPr lang="en-US" sz="2400"/>
              <a:t>, when </a:t>
            </a:r>
            <a:r>
              <a:rPr lang="en-US" sz="2400">
                <a:highlight>
                  <a:srgbClr val="FF0000"/>
                </a:highlight>
              </a:rPr>
              <a:t>you lie down</a:t>
            </a:r>
            <a:r>
              <a:rPr lang="en-US" sz="2400"/>
              <a:t>, and </a:t>
            </a:r>
            <a:r>
              <a:rPr lang="en-US" sz="2400">
                <a:highlight>
                  <a:srgbClr val="FFFF00"/>
                </a:highlight>
              </a:rPr>
              <a:t>when you rise up</a:t>
            </a:r>
            <a:r>
              <a:rPr lang="en-US" sz="2400"/>
              <a:t>. </a:t>
            </a:r>
          </a:p>
          <a:p>
            <a:pPr marL="0" indent="0" fontAlgn="base">
              <a:buNone/>
            </a:pPr>
            <a:r>
              <a:rPr lang="en-US" sz="2400" b="1" baseline="30000"/>
              <a:t>8 </a:t>
            </a:r>
            <a:r>
              <a:rPr lang="en-US" sz="2400"/>
              <a:t>You shall bind them as a sign on your hand, and they shall be as frontlets between your eyes. </a:t>
            </a:r>
          </a:p>
          <a:p>
            <a:pPr marL="0" indent="0" fontAlgn="base">
              <a:buNone/>
            </a:pPr>
            <a:r>
              <a:rPr lang="en-US" sz="2400" b="1" baseline="30000"/>
              <a:t>9 </a:t>
            </a:r>
            <a:r>
              <a:rPr lang="en-US" sz="2400"/>
              <a:t>You shall write them on the doorposts of your house and on your gates.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B090E4C5-B959-4485-AD02-EFD0BE511B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1365" y="5962011"/>
            <a:ext cx="906703" cy="89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388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11080</TotalTime>
  <Words>2111</Words>
  <Application>Microsoft Office PowerPoint</Application>
  <PresentationFormat>Widescreen</PresentationFormat>
  <Paragraphs>152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Roboto</vt:lpstr>
      <vt:lpstr>Office Theme</vt:lpstr>
      <vt:lpstr>Communion – Nehemiah  8:8-10 NKJV</vt:lpstr>
      <vt:lpstr>Get Ready to Lead 5 – Education Revelation 17:9 NKJV </vt:lpstr>
      <vt:lpstr>Seven Mountains of Influence</vt:lpstr>
      <vt:lpstr>Leadership on the Mountain of Education</vt:lpstr>
      <vt:lpstr>Leadership on the Mountain of Education Daniel 1:3-4 NKJV</vt:lpstr>
      <vt:lpstr>Leadership on the Mountain of Education – Rush for the Empty Minds</vt:lpstr>
      <vt:lpstr>Leadership on the Mountain of Education – Rush for the Empty Minds</vt:lpstr>
      <vt:lpstr>Leadership on the Mountain of Education – Rush for the Empty Minds 2 Corinthians 10:5 TPT</vt:lpstr>
      <vt:lpstr>Leadership on the Mountain of Education – Rush for the Empty Minds Deuteronomy 6:6-9 NKJV</vt:lpstr>
      <vt:lpstr>Leadership on the Mountain of Education – Rush for the Empty Minds Deuteronomy 6:6-9 NKJV</vt:lpstr>
      <vt:lpstr>Leadership on the Mountain of Education – Rush for the Empty Minds Christian Education </vt:lpstr>
      <vt:lpstr>Leadership on the Mountain of Education –  Why Christian Education John 10:10 NKJV </vt:lpstr>
      <vt:lpstr>Leadership on the Mountain of Education –  Cultural Conflict Acts 5:40-42 NKJV </vt:lpstr>
      <vt:lpstr>Leadership on the Mountain of Education –  Cultural Conflict Acts 5:40-42 NKJV </vt:lpstr>
      <vt:lpstr>Leadership on the Mountain of Education –  Joy </vt:lpstr>
      <vt:lpstr>Leadership on the Mountain of Education –  Humility </vt:lpstr>
      <vt:lpstr>Leadership on the Mountain of Education –  Happiness </vt:lpstr>
      <vt:lpstr>Leadership on the Mountain of Education –  Contentment </vt:lpstr>
      <vt:lpstr>Leadership on the Mountain of Education –  Living Life Abundantly </vt:lpstr>
      <vt:lpstr>Leadership on the Mountain of Education –  Conclusion </vt:lpstr>
      <vt:lpstr>- Call or email using the information  below to schedule an appointment to speak with  any of the leaders.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Parable of the Sower</dc:title>
  <dc:creator>Kwame</dc:creator>
  <cp:lastModifiedBy>Kwame</cp:lastModifiedBy>
  <cp:revision>187</cp:revision>
  <dcterms:created xsi:type="dcterms:W3CDTF">2021-01-10T03:31:32Z</dcterms:created>
  <dcterms:modified xsi:type="dcterms:W3CDTF">2021-08-22T17:21:57Z</dcterms:modified>
</cp:coreProperties>
</file>