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7" r:id="rId2"/>
    <p:sldId id="256" r:id="rId3"/>
    <p:sldId id="257" r:id="rId4"/>
    <p:sldId id="258" r:id="rId5"/>
    <p:sldId id="259" r:id="rId6"/>
    <p:sldId id="266" r:id="rId7"/>
    <p:sldId id="260" r:id="rId8"/>
    <p:sldId id="269" r:id="rId9"/>
    <p:sldId id="270" r:id="rId10"/>
    <p:sldId id="271" r:id="rId11"/>
    <p:sldId id="272" r:id="rId12"/>
    <p:sldId id="264" r:id="rId13"/>
    <p:sldId id="273" r:id="rId14"/>
    <p:sldId id="274" r:id="rId15"/>
    <p:sldId id="262" r:id="rId16"/>
    <p:sldId id="275" r:id="rId17"/>
    <p:sldId id="263" r:id="rId18"/>
    <p:sldId id="276" r:id="rId19"/>
    <p:sldId id="277" r:id="rId20"/>
    <p:sldId id="265" r:id="rId21"/>
    <p:sldId id="26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85" autoAdjust="0"/>
    <p:restoredTop sz="93076" autoAdjust="0"/>
  </p:normalViewPr>
  <p:slideViewPr>
    <p:cSldViewPr snapToGrid="0">
      <p:cViewPr varScale="1">
        <p:scale>
          <a:sx n="85" d="100"/>
          <a:sy n="85" d="100"/>
        </p:scale>
        <p:origin x="48" y="8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09EAB-1516-4643-8FDC-5745621D9CC1}" type="datetimeFigureOut">
              <a:rPr lang="en-US" smtClean="0"/>
              <a:t>2/28/2021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B6A92B-CF00-42CE-AC1E-B68600AD8DB5}" type="slidenum">
              <a:rPr lang="en-US" smtClean="0"/>
              <a:t>‹#›</a:t>
            </a:fld>
            <a:endParaRPr lang="en-US"/>
          </a:p>
        </p:txBody>
      </p:sp>
    </p:spTree>
    <p:extLst>
      <p:ext uri="{BB962C8B-B14F-4D97-AF65-F5344CB8AC3E}">
        <p14:creationId xmlns:p14="http://schemas.microsoft.com/office/powerpoint/2010/main" val="2126107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Wear your eyes of faith and you will see your ability to do all things through Christ who gives you strength – Phil 4:13</a:t>
            </a:r>
          </a:p>
        </p:txBody>
      </p:sp>
      <p:sp>
        <p:nvSpPr>
          <p:cNvPr id="4" name="Slide Number Placeholder 3"/>
          <p:cNvSpPr>
            <a:spLocks noGrp="1"/>
          </p:cNvSpPr>
          <p:nvPr>
            <p:ph type="sldNum" sz="quarter" idx="5"/>
          </p:nvPr>
        </p:nvSpPr>
        <p:spPr/>
        <p:txBody>
          <a:bodyPr/>
          <a:lstStyle/>
          <a:p>
            <a:fld id="{2CB6A92B-CF00-42CE-AC1E-B68600AD8DB5}" type="slidenum">
              <a:rPr lang="en-US" smtClean="0"/>
              <a:t>3</a:t>
            </a:fld>
            <a:endParaRPr lang="en-US"/>
          </a:p>
        </p:txBody>
      </p:sp>
    </p:spTree>
    <p:extLst>
      <p:ext uri="{BB962C8B-B14F-4D97-AF65-F5344CB8AC3E}">
        <p14:creationId xmlns:p14="http://schemas.microsoft.com/office/powerpoint/2010/main" val="2469099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prophet could see with his eyes of faith, but his servant couldn’t.</a:t>
            </a:r>
          </a:p>
        </p:txBody>
      </p:sp>
      <p:sp>
        <p:nvSpPr>
          <p:cNvPr id="4" name="Slide Number Placeholder 3"/>
          <p:cNvSpPr>
            <a:spLocks noGrp="1"/>
          </p:cNvSpPr>
          <p:nvPr>
            <p:ph type="sldNum" sz="quarter" idx="5"/>
          </p:nvPr>
        </p:nvSpPr>
        <p:spPr/>
        <p:txBody>
          <a:bodyPr/>
          <a:lstStyle/>
          <a:p>
            <a:fld id="{2CB6A92B-CF00-42CE-AC1E-B68600AD8DB5}" type="slidenum">
              <a:rPr lang="en-US" smtClean="0"/>
              <a:t>15</a:t>
            </a:fld>
            <a:endParaRPr lang="en-US"/>
          </a:p>
        </p:txBody>
      </p:sp>
    </p:spTree>
    <p:extLst>
      <p:ext uri="{BB962C8B-B14F-4D97-AF65-F5344CB8AC3E}">
        <p14:creationId xmlns:p14="http://schemas.microsoft.com/office/powerpoint/2010/main" val="26090600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Elisha’s servant’s eyes of faith were opened.</a:t>
            </a:r>
          </a:p>
          <a:p>
            <a:r>
              <a:rPr lang="en-US" dirty="0"/>
              <a:t>The Arameans’ natural eyes sights were restored.</a:t>
            </a:r>
          </a:p>
        </p:txBody>
      </p:sp>
      <p:sp>
        <p:nvSpPr>
          <p:cNvPr id="4" name="Slide Number Placeholder 3"/>
          <p:cNvSpPr>
            <a:spLocks noGrp="1"/>
          </p:cNvSpPr>
          <p:nvPr>
            <p:ph type="sldNum" sz="quarter" idx="5"/>
          </p:nvPr>
        </p:nvSpPr>
        <p:spPr/>
        <p:txBody>
          <a:bodyPr/>
          <a:lstStyle/>
          <a:p>
            <a:fld id="{2CB6A92B-CF00-42CE-AC1E-B68600AD8DB5}" type="slidenum">
              <a:rPr lang="en-US" smtClean="0"/>
              <a:t>16</a:t>
            </a:fld>
            <a:endParaRPr lang="en-US"/>
          </a:p>
        </p:txBody>
      </p:sp>
    </p:spTree>
    <p:extLst>
      <p:ext uri="{BB962C8B-B14F-4D97-AF65-F5344CB8AC3E}">
        <p14:creationId xmlns:p14="http://schemas.microsoft.com/office/powerpoint/2010/main" val="22071029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pray for your eyes of faith to be opened.</a:t>
            </a:r>
          </a:p>
          <a:p>
            <a:r>
              <a:rPr lang="en-US" dirty="0"/>
              <a:t>You must invest time with The Lord – study, worship, pray, take risks</a:t>
            </a:r>
          </a:p>
        </p:txBody>
      </p:sp>
      <p:sp>
        <p:nvSpPr>
          <p:cNvPr id="4" name="Slide Number Placeholder 3"/>
          <p:cNvSpPr>
            <a:spLocks noGrp="1"/>
          </p:cNvSpPr>
          <p:nvPr>
            <p:ph type="sldNum" sz="quarter" idx="5"/>
          </p:nvPr>
        </p:nvSpPr>
        <p:spPr/>
        <p:txBody>
          <a:bodyPr/>
          <a:lstStyle/>
          <a:p>
            <a:fld id="{2CB6A92B-CF00-42CE-AC1E-B68600AD8DB5}" type="slidenum">
              <a:rPr lang="en-US" smtClean="0"/>
              <a:t>19</a:t>
            </a:fld>
            <a:endParaRPr lang="en-US"/>
          </a:p>
        </p:txBody>
      </p:sp>
    </p:spTree>
    <p:extLst>
      <p:ext uri="{BB962C8B-B14F-4D97-AF65-F5344CB8AC3E}">
        <p14:creationId xmlns:p14="http://schemas.microsoft.com/office/powerpoint/2010/main" val="3971310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6141-38D7-4184-B9AC-00E4E1235CE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7B9119-8632-49B9-81D9-56DCA5B7A4E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E12C30-ED2D-452E-961E-F7A53C6DADDB}"/>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757B3046-814B-423A-A3A8-C42AEA92FD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28E94A-8744-4050-829E-E905FC10B78E}"/>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222662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C5999-2D2D-4E8D-A033-85105F498F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6FF7E0-D0A5-488C-BD86-D264D939ED7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F122A-3953-4C1A-9532-C7A652BA39D7}"/>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04A39A9E-44D0-4E52-93F1-5B1AFEB9F5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1DC4CB-65A3-4DBD-BC1F-E3EC0BE54F1E}"/>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2060767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5EC788-4577-4720-A4D9-0A156A2E33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C542DA4-5641-4263-9D8E-D890D998D8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BD4B89-D8D1-49D9-9508-0E799B02D9D2}"/>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E2BA22FC-2F87-48C5-886A-90D4074662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34D910-92C6-4150-BB16-159724447DC7}"/>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3913248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1BBC-9661-4693-9B60-B9F8BC2D550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B66603-121C-4F50-92E0-378DE70B33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61B247-8B9F-46C8-BCEF-FFC7C62718F6}"/>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71E8E44F-715F-4745-AC9A-FE9934E9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473AB2-1140-42B1-9E7E-A7C7E6F096C3}"/>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2667457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000049-B575-4879-B691-749E551836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138919D-2EA8-4CDB-B6CD-A75A0F6AAE6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123F21-9C79-4FCB-B48A-1F1F96429202}"/>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F98D9139-31F6-437C-8B49-9CFBB1179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31643A-1B2F-4289-A011-7C25E85F847B}"/>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386410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5778-E2C6-4B4C-9620-D22D989216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063FFC0-2D2D-4A85-8584-4E4C196DBD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F1C9083-8CC6-4D84-94B5-BD1C888C81A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EDD2E7E-7ED3-4159-9BBF-FAA523C62B4F}"/>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6" name="Footer Placeholder 5">
            <a:extLst>
              <a:ext uri="{FF2B5EF4-FFF2-40B4-BE49-F238E27FC236}">
                <a16:creationId xmlns:a16="http://schemas.microsoft.com/office/drawing/2014/main" id="{91067C24-BDE0-4159-88E9-7B3DF7F1E2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7D901-BAA1-49EA-9018-753325A428BE}"/>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126700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1B019-68ED-40AE-90E0-7928BC8BEF1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B1EBD6-4602-453D-84C5-415099BB70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4A0866-55A9-45AA-9E31-2EE6093D9E6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0850CF-940C-43E4-A106-8CF27A11BC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DCCE51-698D-4409-A115-419913725DB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F6C0325-9C82-4365-BF2C-C1557900F3C2}"/>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8" name="Footer Placeholder 7">
            <a:extLst>
              <a:ext uri="{FF2B5EF4-FFF2-40B4-BE49-F238E27FC236}">
                <a16:creationId xmlns:a16="http://schemas.microsoft.com/office/drawing/2014/main" id="{8CD16688-0AEE-4B3E-BC44-825BDD8A49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A68AB4A-4CB3-4A7B-B7C4-083543AF5609}"/>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1949537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7298E-3EF1-4F72-A19F-81AA57E8280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6B70AC5-ED36-4A52-BBFE-0916E909A793}"/>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4" name="Footer Placeholder 3">
            <a:extLst>
              <a:ext uri="{FF2B5EF4-FFF2-40B4-BE49-F238E27FC236}">
                <a16:creationId xmlns:a16="http://schemas.microsoft.com/office/drawing/2014/main" id="{077D1CF3-383D-425A-8331-D38236B84F0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37A1443-ADC1-431A-98DD-E1DC2B789213}"/>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1921480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DB0C60-2843-4467-8990-8DBD0576846C}"/>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3" name="Footer Placeholder 2">
            <a:extLst>
              <a:ext uri="{FF2B5EF4-FFF2-40B4-BE49-F238E27FC236}">
                <a16:creationId xmlns:a16="http://schemas.microsoft.com/office/drawing/2014/main" id="{54D97995-B9E7-4E7F-B195-575F6FA9A6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EE0A66-9CAA-447D-B74D-6A05E6F0ED77}"/>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2811455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73966-B31D-4BF3-AA4F-AD653FCC86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DB72A9-3A36-4241-B68A-FEF18236DB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5C2803-9454-4598-98F1-2547D2F407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EB72FBA-D621-4498-BF51-DA800AC8C000}"/>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6" name="Footer Placeholder 5">
            <a:extLst>
              <a:ext uri="{FF2B5EF4-FFF2-40B4-BE49-F238E27FC236}">
                <a16:creationId xmlns:a16="http://schemas.microsoft.com/office/drawing/2014/main" id="{086ACDFF-AF32-4381-AE83-E46D16FE6E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F8B75A-321D-471F-968C-14BB60D58BCE}"/>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65330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6755A-D421-4AFF-BF76-45C9706A908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5E7334-B02D-4608-BF68-696A680A71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C96FEC8-4B57-43AB-B6FE-A04FDA5037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E18EF6-4A43-49F1-A722-0AC444CD11DF}"/>
              </a:ext>
            </a:extLst>
          </p:cNvPr>
          <p:cNvSpPr>
            <a:spLocks noGrp="1"/>
          </p:cNvSpPr>
          <p:nvPr>
            <p:ph type="dt" sz="half" idx="10"/>
          </p:nvPr>
        </p:nvSpPr>
        <p:spPr/>
        <p:txBody>
          <a:bodyPr/>
          <a:lstStyle/>
          <a:p>
            <a:fld id="{DADDBEE3-4892-4683-8256-D79A47CE0DF8}" type="datetimeFigureOut">
              <a:rPr lang="en-US" smtClean="0"/>
              <a:t>2/28/2021</a:t>
            </a:fld>
            <a:endParaRPr lang="en-US"/>
          </a:p>
        </p:txBody>
      </p:sp>
      <p:sp>
        <p:nvSpPr>
          <p:cNvPr id="6" name="Footer Placeholder 5">
            <a:extLst>
              <a:ext uri="{FF2B5EF4-FFF2-40B4-BE49-F238E27FC236}">
                <a16:creationId xmlns:a16="http://schemas.microsoft.com/office/drawing/2014/main" id="{2E23F24D-4F57-4EB2-ACA0-8F3C4A03CF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5C2024-696C-40AA-B6A6-4D7DAC834667}"/>
              </a:ext>
            </a:extLst>
          </p:cNvPr>
          <p:cNvSpPr>
            <a:spLocks noGrp="1"/>
          </p:cNvSpPr>
          <p:nvPr>
            <p:ph type="sldNum" sz="quarter" idx="12"/>
          </p:nvPr>
        </p:nvSpPr>
        <p:spPr/>
        <p:txBody>
          <a:bodyPr/>
          <a:lstStyle/>
          <a:p>
            <a:fld id="{BF0C8882-D9D8-4651-B3F4-549EBAFE882B}" type="slidenum">
              <a:rPr lang="en-US" smtClean="0"/>
              <a:t>‹#›</a:t>
            </a:fld>
            <a:endParaRPr lang="en-US"/>
          </a:p>
        </p:txBody>
      </p:sp>
    </p:spTree>
    <p:extLst>
      <p:ext uri="{BB962C8B-B14F-4D97-AF65-F5344CB8AC3E}">
        <p14:creationId xmlns:p14="http://schemas.microsoft.com/office/powerpoint/2010/main" val="1825926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000">
              <a:schemeClr val="accent4">
                <a:lumMod val="60000"/>
                <a:lumOff val="40000"/>
              </a:schemeClr>
            </a:gs>
            <a:gs pos="90000">
              <a:schemeClr val="accent6">
                <a:lumMod val="75000"/>
              </a:schemeClr>
            </a:gs>
            <a:gs pos="68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812E60E-58BE-410D-8E15-BFABEAF37C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AE5D900-7D30-4871-ADD3-145921479F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83BC7A-E8A6-4D58-AC03-A91D051BD9C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DDBEE3-4892-4683-8256-D79A47CE0DF8}" type="datetimeFigureOut">
              <a:rPr lang="en-US" smtClean="0"/>
              <a:t>2/28/2021</a:t>
            </a:fld>
            <a:endParaRPr lang="en-US"/>
          </a:p>
        </p:txBody>
      </p:sp>
      <p:sp>
        <p:nvSpPr>
          <p:cNvPr id="5" name="Footer Placeholder 4">
            <a:extLst>
              <a:ext uri="{FF2B5EF4-FFF2-40B4-BE49-F238E27FC236}">
                <a16:creationId xmlns:a16="http://schemas.microsoft.com/office/drawing/2014/main" id="{8AE28248-07AF-4014-93A4-8BC67C4010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6C4F9D3-2151-48B3-86BD-5C1BA0F9E4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0C8882-D9D8-4651-B3F4-549EBAFE882B}" type="slidenum">
              <a:rPr lang="en-US" smtClean="0"/>
              <a:t>‹#›</a:t>
            </a:fld>
            <a:endParaRPr lang="en-US"/>
          </a:p>
        </p:txBody>
      </p:sp>
    </p:spTree>
    <p:extLst>
      <p:ext uri="{BB962C8B-B14F-4D97-AF65-F5344CB8AC3E}">
        <p14:creationId xmlns:p14="http://schemas.microsoft.com/office/powerpoint/2010/main" val="2961985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Logo&#10;&#10;Description automatically generated">
            <a:extLst>
              <a:ext uri="{FF2B5EF4-FFF2-40B4-BE49-F238E27FC236}">
                <a16:creationId xmlns:a16="http://schemas.microsoft.com/office/drawing/2014/main" id="{0073B78A-68A1-4FEE-B619-1A4F73375A58}"/>
              </a:ext>
            </a:extLst>
          </p:cNvPr>
          <p:cNvPicPr>
            <a:picLocks noChangeAspect="1"/>
          </p:cNvPicPr>
          <p:nvPr/>
        </p:nvPicPr>
        <p:blipFill rotWithShape="1">
          <a:blip r:embed="rId2"/>
          <a:srcRect r="2747" b="-3"/>
          <a:stretch/>
        </p:blipFill>
        <p:spPr>
          <a:xfrm>
            <a:off x="-109837" y="3166844"/>
            <a:ext cx="4166300" cy="4284145"/>
          </a:xfrm>
          <a:prstGeom prst="rect">
            <a:avLst/>
          </a:prstGeom>
        </p:spPr>
      </p:pic>
      <p:sp>
        <p:nvSpPr>
          <p:cNvPr id="5" name="TextBox 4">
            <a:extLst>
              <a:ext uri="{FF2B5EF4-FFF2-40B4-BE49-F238E27FC236}">
                <a16:creationId xmlns:a16="http://schemas.microsoft.com/office/drawing/2014/main" id="{92F69CA3-0E4F-41B9-9205-8C149EF5998B}"/>
              </a:ext>
            </a:extLst>
          </p:cNvPr>
          <p:cNvSpPr txBox="1"/>
          <p:nvPr/>
        </p:nvSpPr>
        <p:spPr>
          <a:xfrm>
            <a:off x="7744949" y="4970047"/>
            <a:ext cx="4447051" cy="1887953"/>
          </a:xfrm>
          <a:prstGeom prst="rect">
            <a:avLst/>
          </a:prstGeom>
          <a:noFill/>
        </p:spPr>
        <p:txBody>
          <a:bodyPr wrap="square">
            <a:spAutoFit/>
          </a:bodyPr>
          <a:lstStyle/>
          <a:p>
            <a:r>
              <a:rPr lang="en-US" sz="1400" b="1" dirty="0">
                <a:solidFill>
                  <a:srgbClr val="00B050"/>
                </a:solidFill>
                <a:latin typeface="Bodoni MT" panose="02070603080606020203" pitchFamily="18" charset="0"/>
              </a:rPr>
              <a:t>Website: </a:t>
            </a:r>
            <a:r>
              <a:rPr lang="en-US" sz="1400" b="1" dirty="0">
                <a:latin typeface="Bodoni MT" panose="02070603080606020203" pitchFamily="18" charset="0"/>
              </a:rPr>
              <a:t>www.toms-lifestyle.org </a:t>
            </a:r>
          </a:p>
          <a:p>
            <a:r>
              <a:rPr lang="en-US" sz="1400" b="1" dirty="0">
                <a:solidFill>
                  <a:srgbClr val="00B050"/>
                </a:solidFill>
                <a:latin typeface="Bodoni MT" panose="02070603080606020203" pitchFamily="18" charset="0"/>
              </a:rPr>
              <a:t>YouTube Page: </a:t>
            </a:r>
            <a:r>
              <a:rPr lang="en-US" sz="1400" b="1" dirty="0">
                <a:latin typeface="Bodoni MT" panose="02070603080606020203" pitchFamily="18" charset="0"/>
              </a:rPr>
              <a:t>The </a:t>
            </a:r>
            <a:r>
              <a:rPr lang="en-US" sz="1400" b="1" dirty="0" err="1">
                <a:latin typeface="Bodoni MT" panose="02070603080606020203" pitchFamily="18" charset="0"/>
              </a:rPr>
              <a:t>Outgivers</a:t>
            </a:r>
            <a:r>
              <a:rPr lang="en-US" sz="1400" b="1" dirty="0">
                <a:latin typeface="Bodoni MT" panose="02070603080606020203" pitchFamily="18" charset="0"/>
              </a:rPr>
              <a:t> Ministries (TOMS)                                      </a:t>
            </a:r>
          </a:p>
          <a:p>
            <a:r>
              <a:rPr lang="en-US" sz="1400" b="1" dirty="0">
                <a:solidFill>
                  <a:srgbClr val="00B050"/>
                </a:solidFill>
                <a:latin typeface="Bodoni MT" panose="02070603080606020203" pitchFamily="18" charset="0"/>
              </a:rPr>
              <a:t>Blog: </a:t>
            </a:r>
            <a:r>
              <a:rPr lang="en-US" sz="1400" b="1" dirty="0">
                <a:latin typeface="Bodoni MT" panose="02070603080606020203" pitchFamily="18" charset="0"/>
              </a:rPr>
              <a:t>www.outgivers.blogspot.com                           </a:t>
            </a:r>
          </a:p>
          <a:p>
            <a:r>
              <a:rPr lang="en-US" sz="1400" b="1" dirty="0">
                <a:solidFill>
                  <a:srgbClr val="00B050"/>
                </a:solidFill>
                <a:latin typeface="Bodoni MT" panose="02070603080606020203" pitchFamily="18" charset="0"/>
              </a:rPr>
              <a:t>Facebook page: </a:t>
            </a:r>
            <a:r>
              <a:rPr lang="en-US" sz="1400" b="1" dirty="0">
                <a:latin typeface="Bodoni MT" panose="02070603080606020203" pitchFamily="18" charset="0"/>
              </a:rPr>
              <a:t>www.facebook.com/aboundinchrist   </a:t>
            </a:r>
          </a:p>
          <a:p>
            <a:r>
              <a:rPr lang="en-US" sz="1400" b="1" dirty="0">
                <a:solidFill>
                  <a:srgbClr val="00B050"/>
                </a:solidFill>
                <a:latin typeface="Bodoni MT" panose="02070603080606020203" pitchFamily="18" charset="0"/>
              </a:rPr>
              <a:t>Email: </a:t>
            </a:r>
            <a:r>
              <a:rPr lang="en-US" sz="1400" b="1" dirty="0">
                <a:latin typeface="Bodoni MT" panose="02070603080606020203" pitchFamily="18" charset="0"/>
              </a:rPr>
              <a:t>info@toms-lifestyle.org </a:t>
            </a:r>
          </a:p>
          <a:p>
            <a:r>
              <a:rPr lang="en-US" sz="1400" b="1" dirty="0">
                <a:solidFill>
                  <a:srgbClr val="00B050"/>
                </a:solidFill>
                <a:latin typeface="Bodoni MT" panose="02070603080606020203" pitchFamily="18" charset="0"/>
              </a:rPr>
              <a:t>Address: </a:t>
            </a:r>
            <a:r>
              <a:rPr lang="en-US" sz="1400" b="1" dirty="0">
                <a:latin typeface="Bodoni MT" panose="02070603080606020203" pitchFamily="18" charset="0"/>
              </a:rPr>
              <a:t>P.O. Box 86362 Gaithersburg, MD 20886  </a:t>
            </a:r>
          </a:p>
          <a:p>
            <a:r>
              <a:rPr lang="en-US" sz="1400" b="1" dirty="0">
                <a:solidFill>
                  <a:srgbClr val="00B050"/>
                </a:solidFill>
                <a:latin typeface="Bodoni MT" panose="02070603080606020203" pitchFamily="18" charset="0"/>
              </a:rPr>
              <a:t>Phone #: </a:t>
            </a:r>
            <a:r>
              <a:rPr lang="en-US" sz="1400" b="1" dirty="0">
                <a:latin typeface="Bodoni MT" panose="02070603080606020203" pitchFamily="18" charset="0"/>
              </a:rPr>
              <a:t>1.844.762.3332 </a:t>
            </a:r>
          </a:p>
          <a:p>
            <a:pPr marL="0" marR="0">
              <a:lnSpc>
                <a:spcPct val="107000"/>
              </a:lnSpc>
              <a:spcBef>
                <a:spcPts val="0"/>
              </a:spcBef>
              <a:spcAft>
                <a:spcPts val="800"/>
              </a:spcAft>
            </a:pPr>
            <a:r>
              <a:rPr lang="en-US" dirty="0">
                <a:effectLst/>
                <a:latin typeface="Bodoni MT" panose="02070603080606020203"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2796858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752620" y="0"/>
            <a:ext cx="11038716" cy="737019"/>
          </a:xfrm>
        </p:spPr>
        <p:txBody>
          <a:bodyPr>
            <a:noAutofit/>
          </a:bodyPr>
          <a:lstStyle/>
          <a:p>
            <a:pPr algn="ctr"/>
            <a:r>
              <a:rPr lang="en-US" sz="3400" b="1" dirty="0">
                <a:solidFill>
                  <a:srgbClr val="00B050"/>
                </a:solidFill>
                <a:effectLst>
                  <a:outerShdw blurRad="38100" dist="38100" dir="2700000" algn="tl">
                    <a:srgbClr val="000000">
                      <a:alpha val="43137"/>
                    </a:srgbClr>
                  </a:outerShdw>
                </a:effectLst>
                <a:latin typeface="Bahnschrift" panose="020B0502040204020203" pitchFamily="34" charset="0"/>
              </a:rPr>
              <a:t>7 Similarities Between Physical Eyes and Eyes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117806" y="737020"/>
            <a:ext cx="11875980" cy="5757220"/>
          </a:xfrm>
        </p:spPr>
        <p:txBody>
          <a:bodyPr>
            <a:normAutofit fontScale="85000" lnSpcReduction="20000"/>
          </a:bodyPr>
          <a:lstStyle/>
          <a:p>
            <a:r>
              <a:rPr lang="en-US" sz="2600" dirty="0">
                <a:highlight>
                  <a:srgbClr val="FFFF00"/>
                </a:highlight>
                <a:latin typeface="Bahnschrift" panose="020B0502040204020203" pitchFamily="34" charset="0"/>
              </a:rPr>
              <a:t>Assuring:</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We are sure of what we see than what we feel, hear, taste, or smell</a:t>
            </a:r>
            <a:r>
              <a:rPr lang="en-US" sz="2600" dirty="0">
                <a:latin typeface="Bahnschrift" panose="020B0502040204020203" pitchFamily="34" charset="0"/>
              </a:rPr>
              <a:t>.</a:t>
            </a:r>
          </a:p>
          <a:p>
            <a:endParaRPr lang="en-US" sz="2600" dirty="0">
              <a:latin typeface="Bahnschrift" panose="020B0502040204020203" pitchFamily="34" charset="0"/>
            </a:endParaRPr>
          </a:p>
          <a:p>
            <a:r>
              <a:rPr lang="en-US" sz="2600" dirty="0">
                <a:latin typeface="Bahnschrift" panose="020B0502040204020203" pitchFamily="34" charset="0"/>
              </a:rPr>
              <a:t>The eyes of faith that have beheld the Lamb confesses that “I know my Redeemer lives.” </a:t>
            </a:r>
          </a:p>
          <a:p>
            <a:pPr marL="0" indent="0">
              <a:buNone/>
            </a:pPr>
            <a:r>
              <a:rPr lang="en-US" sz="2600" b="1" dirty="0">
                <a:effectLst>
                  <a:outerShdw blurRad="38100" dist="38100" dir="2700000" algn="tl">
                    <a:srgbClr val="000000">
                      <a:alpha val="43137"/>
                    </a:srgbClr>
                  </a:outerShdw>
                </a:effectLst>
                <a:latin typeface="Bahnschrift" panose="020B0502040204020203" pitchFamily="34" charset="0"/>
              </a:rPr>
              <a:t>Job 19:25 NIV </a:t>
            </a:r>
          </a:p>
          <a:p>
            <a:pPr marL="0" indent="0">
              <a:buNone/>
            </a:pPr>
            <a:r>
              <a:rPr lang="en-US" sz="2600" b="1" baseline="30000" dirty="0">
                <a:latin typeface="Bahnschrift" panose="020B0502040204020203" pitchFamily="34" charset="0"/>
              </a:rPr>
              <a:t>25 </a:t>
            </a:r>
            <a:r>
              <a:rPr lang="en-US" sz="2600" dirty="0">
                <a:latin typeface="Bahnschrift" panose="020B0502040204020203" pitchFamily="34" charset="0"/>
              </a:rPr>
              <a:t>I know that my redeemer lives, and that in the end he will stand on the earth.”</a:t>
            </a:r>
          </a:p>
          <a:p>
            <a:pPr marL="0" indent="0">
              <a:buNone/>
            </a:pPr>
            <a:endParaRPr lang="en-US" sz="2600" dirty="0">
              <a:latin typeface="Bahnschrift" panose="020B0502040204020203" pitchFamily="34" charset="0"/>
            </a:endParaRPr>
          </a:p>
          <a:p>
            <a:pPr marL="0" indent="0">
              <a:buNone/>
            </a:pPr>
            <a:r>
              <a:rPr lang="en-US" sz="2600" b="1" dirty="0">
                <a:effectLst>
                  <a:outerShdw blurRad="38100" dist="38100" dir="2700000" algn="tl">
                    <a:srgbClr val="000000">
                      <a:alpha val="43137"/>
                    </a:srgbClr>
                  </a:outerShdw>
                </a:effectLst>
                <a:latin typeface="Bahnschrift" panose="020B0502040204020203" pitchFamily="34" charset="0"/>
              </a:rPr>
              <a:t>Hebrews 11:1 NIV </a:t>
            </a:r>
          </a:p>
          <a:p>
            <a:pPr marL="0" indent="0">
              <a:buNone/>
            </a:pPr>
            <a:r>
              <a:rPr lang="en-US" sz="2600" b="1" baseline="30000" dirty="0">
                <a:latin typeface="Bahnschrift" panose="020B0502040204020203" pitchFamily="34" charset="0"/>
              </a:rPr>
              <a:t>1 </a:t>
            </a:r>
            <a:r>
              <a:rPr lang="en-US" sz="2600" dirty="0">
                <a:latin typeface="Bahnschrift" panose="020B0502040204020203" pitchFamily="34" charset="0"/>
              </a:rPr>
              <a:t>“Now faith is confidence in what we hope for and assurance about what we do not see.”</a:t>
            </a:r>
          </a:p>
          <a:p>
            <a:r>
              <a:rPr lang="en-US" sz="2600" dirty="0">
                <a:highlight>
                  <a:srgbClr val="FFFF00"/>
                </a:highlight>
                <a:latin typeface="Bahnschrift" panose="020B0502040204020203" pitchFamily="34" charset="0"/>
              </a:rPr>
              <a:t>Impressing</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What we see leaves an impression upon our minds</a:t>
            </a:r>
            <a:r>
              <a:rPr lang="en-US" sz="2600" dirty="0">
                <a:latin typeface="Bahnschrift" panose="020B0502040204020203" pitchFamily="34" charset="0"/>
              </a:rPr>
              <a:t>. </a:t>
            </a:r>
          </a:p>
          <a:p>
            <a:endParaRPr lang="en-US" sz="2600" dirty="0">
              <a:latin typeface="Bahnschrift" panose="020B0502040204020203" pitchFamily="34" charset="0"/>
            </a:endParaRPr>
          </a:p>
          <a:p>
            <a:pPr marL="0" indent="0">
              <a:buNone/>
            </a:pPr>
            <a:r>
              <a:rPr lang="en-US" sz="2600" b="1" dirty="0">
                <a:effectLst>
                  <a:outerShdw blurRad="38100" dist="38100" dir="2700000" algn="tl">
                    <a:srgbClr val="000000">
                      <a:alpha val="43137"/>
                    </a:srgbClr>
                  </a:outerShdw>
                </a:effectLst>
                <a:latin typeface="Bahnschrift" panose="020B0502040204020203" pitchFamily="34" charset="0"/>
              </a:rPr>
              <a:t>Lamentations 3:51 NIV </a:t>
            </a:r>
          </a:p>
          <a:p>
            <a:pPr marL="0" indent="0">
              <a:buNone/>
            </a:pPr>
            <a:r>
              <a:rPr lang="en-US" sz="2600" dirty="0">
                <a:latin typeface="Bahnschrift" panose="020B0502040204020203" pitchFamily="34" charset="0"/>
              </a:rPr>
              <a:t>“</a:t>
            </a:r>
            <a:r>
              <a:rPr lang="en-US" sz="2600" b="1" baseline="30000" dirty="0">
                <a:latin typeface="Bahnschrift" panose="020B0502040204020203" pitchFamily="34" charset="0"/>
              </a:rPr>
              <a:t>51 </a:t>
            </a:r>
            <a:r>
              <a:rPr lang="en-US" sz="2600" dirty="0">
                <a:latin typeface="Bahnschrift" panose="020B0502040204020203" pitchFamily="34" charset="0"/>
              </a:rPr>
              <a:t>What I see brings grief to my soul because of all the women of my city.”</a:t>
            </a:r>
          </a:p>
          <a:p>
            <a:r>
              <a:rPr lang="en-US" sz="2600" dirty="0">
                <a:latin typeface="Bahnschrift" panose="020B0502040204020203" pitchFamily="34" charset="0"/>
              </a:rPr>
              <a:t>Eyes of faith leave an impression of the Sun of righteousness upon the heart as we find in </a:t>
            </a:r>
          </a:p>
          <a:p>
            <a:pPr marL="0" indent="0">
              <a:buNone/>
            </a:pPr>
            <a:endParaRPr lang="en-US" sz="2600" dirty="0">
              <a:latin typeface="Bahnschrift" panose="020B0502040204020203" pitchFamily="34" charset="0"/>
            </a:endParaRPr>
          </a:p>
          <a:p>
            <a:pPr marL="0" indent="0">
              <a:buNone/>
            </a:pPr>
            <a:r>
              <a:rPr lang="en-US" sz="2600" b="1" dirty="0">
                <a:effectLst>
                  <a:outerShdw blurRad="38100" dist="38100" dir="2700000" algn="tl">
                    <a:srgbClr val="000000">
                      <a:alpha val="43137"/>
                    </a:srgbClr>
                  </a:outerShdw>
                </a:effectLst>
                <a:latin typeface="Bahnschrift" panose="020B0502040204020203" pitchFamily="34" charset="0"/>
              </a:rPr>
              <a:t>Psalm 34:5 NIV </a:t>
            </a:r>
          </a:p>
          <a:p>
            <a:pPr marL="0" indent="0">
              <a:buNone/>
            </a:pPr>
            <a:r>
              <a:rPr lang="en-US" sz="2600" dirty="0">
                <a:latin typeface="Bahnschrift" panose="020B0502040204020203" pitchFamily="34" charset="0"/>
              </a:rPr>
              <a:t>“</a:t>
            </a:r>
            <a:r>
              <a:rPr lang="en-US" sz="2600" b="1" baseline="30000" dirty="0">
                <a:latin typeface="Bahnschrift" panose="020B0502040204020203" pitchFamily="34" charset="0"/>
              </a:rPr>
              <a:t>5 </a:t>
            </a:r>
            <a:r>
              <a:rPr lang="en-US" sz="2600" dirty="0">
                <a:latin typeface="Bahnschrift" panose="020B0502040204020203" pitchFamily="34" charset="0"/>
              </a:rPr>
              <a:t>Those who look to him are radiant; their faces are never covered with shame.”</a:t>
            </a:r>
          </a:p>
          <a:p>
            <a:pPr marL="0" indent="0">
              <a:lnSpc>
                <a:spcPct val="107000"/>
              </a:lnSpc>
              <a:spcBef>
                <a:spcPts val="0"/>
              </a:spcBef>
              <a:spcAft>
                <a:spcPts val="800"/>
              </a:spcAft>
              <a:buNone/>
            </a:pPr>
            <a:endParaRPr lang="en-US" sz="2200" dirty="0">
              <a:latin typeface="+mj-lt"/>
            </a:endParaRPr>
          </a:p>
        </p:txBody>
      </p:sp>
      <p:pic>
        <p:nvPicPr>
          <p:cNvPr id="4" name="Picture 3" descr="Logo&#10;&#10;Description automatically generated">
            <a:extLst>
              <a:ext uri="{FF2B5EF4-FFF2-40B4-BE49-F238E27FC236}">
                <a16:creationId xmlns:a16="http://schemas.microsoft.com/office/drawing/2014/main" id="{DC0C7C61-1FC4-48AE-B724-1D3571035291}"/>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3566503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22384" y="276138"/>
            <a:ext cx="10515600" cy="737019"/>
          </a:xfrm>
        </p:spPr>
        <p:txBody>
          <a:bodyPr>
            <a:normAutofit fontScale="90000"/>
          </a:bodyPr>
          <a:lstStyle/>
          <a:p>
            <a:pPr algn="ctr"/>
            <a:r>
              <a:rPr lang="en-US" sz="3600" b="1" dirty="0">
                <a:solidFill>
                  <a:srgbClr val="00B050"/>
                </a:solidFill>
                <a:effectLst>
                  <a:outerShdw blurRad="38100" dist="38100" dir="2700000" algn="tl">
                    <a:srgbClr val="000000">
                      <a:alpha val="43137"/>
                    </a:srgbClr>
                  </a:outerShdw>
                </a:effectLst>
                <a:latin typeface="Bahnschrift" panose="020B0502040204020203" pitchFamily="34" charset="0"/>
              </a:rPr>
              <a:t>7 Similarities Between Physical Eyes and Eyes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117806" y="1099523"/>
            <a:ext cx="11875980" cy="5482339"/>
          </a:xfrm>
        </p:spPr>
        <p:txBody>
          <a:bodyPr>
            <a:normAutofit/>
          </a:bodyPr>
          <a:lstStyle/>
          <a:p>
            <a:r>
              <a:rPr lang="en-US" sz="2400" dirty="0">
                <a:highlight>
                  <a:srgbClr val="FFFF00"/>
                </a:highlight>
                <a:latin typeface="Bahnschrift" panose="020B0502040204020203" pitchFamily="34" charset="0"/>
              </a:rPr>
              <a:t>Delicate</a:t>
            </a:r>
            <a:r>
              <a:rPr lang="en-US" sz="2400" dirty="0">
                <a:latin typeface="Bahnschrift" panose="020B0502040204020203" pitchFamily="34" charset="0"/>
              </a:rPr>
              <a:t>: </a:t>
            </a:r>
            <a:r>
              <a:rPr lang="en-US" sz="2400" dirty="0">
                <a:highlight>
                  <a:srgbClr val="FFFF00"/>
                </a:highlight>
                <a:latin typeface="Bahnschrift" panose="020B0502040204020203" pitchFamily="34" charset="0"/>
              </a:rPr>
              <a:t>A tiny speck of dust will cause pain and make the eye weep until it weeps out the dust that got into it</a:t>
            </a:r>
            <a:r>
              <a:rPr lang="en-US" sz="2400" dirty="0">
                <a:latin typeface="Bahnschrift" panose="020B0502040204020203" pitchFamily="34" charset="0"/>
              </a:rPr>
              <a:t>.</a:t>
            </a:r>
          </a:p>
          <a:p>
            <a:endParaRPr lang="en-US" sz="2400" dirty="0">
              <a:latin typeface="Bahnschrift" panose="020B0502040204020203" pitchFamily="34" charset="0"/>
            </a:endParaRPr>
          </a:p>
          <a:p>
            <a:r>
              <a:rPr lang="en-US" sz="2400" dirty="0">
                <a:latin typeface="Bahnschrift" panose="020B0502040204020203" pitchFamily="34" charset="0"/>
              </a:rPr>
              <a:t>The eye of faith thrives best in a pure conscience arena, away from the dust of sin or the vanities of the world getting into the heart where it is seated. In selecting a deacon, scripture advices as follows in </a:t>
            </a:r>
          </a:p>
          <a:p>
            <a:endParaRPr lang="en-US" sz="2400" dirty="0">
              <a:latin typeface="Bahnschrift" panose="020B0502040204020203" pitchFamily="34" charset="0"/>
            </a:endParaRPr>
          </a:p>
          <a:p>
            <a:r>
              <a:rPr lang="en-US" sz="2400" dirty="0">
                <a:highlight>
                  <a:srgbClr val="FFFF00"/>
                </a:highlight>
                <a:latin typeface="Bahnschrift" panose="020B0502040204020203" pitchFamily="34" charset="0"/>
              </a:rPr>
              <a:t>1 Timothy 3:8-10 NIV </a:t>
            </a:r>
          </a:p>
          <a:p>
            <a:r>
              <a:rPr lang="en-US" sz="2400" dirty="0">
                <a:latin typeface="Bahnschrift" panose="020B0502040204020203" pitchFamily="34" charset="0"/>
              </a:rPr>
              <a:t>“</a:t>
            </a:r>
            <a:r>
              <a:rPr lang="en-US" sz="2400" b="1" baseline="30000" dirty="0">
                <a:latin typeface="Bahnschrift" panose="020B0502040204020203" pitchFamily="34" charset="0"/>
              </a:rPr>
              <a:t>8 </a:t>
            </a:r>
            <a:r>
              <a:rPr lang="en-US" sz="2400" dirty="0">
                <a:latin typeface="Bahnschrift" panose="020B0502040204020203" pitchFamily="34" charset="0"/>
              </a:rPr>
              <a:t>In the same way, deacons are to be worthy of respect, sincere, not indulging in much wine, and not pursuing dishonest gain. </a:t>
            </a:r>
          </a:p>
          <a:p>
            <a:r>
              <a:rPr lang="en-US" sz="2400" b="1" baseline="30000" dirty="0">
                <a:latin typeface="Bahnschrift" panose="020B0502040204020203" pitchFamily="34" charset="0"/>
              </a:rPr>
              <a:t>9 </a:t>
            </a:r>
            <a:r>
              <a:rPr lang="en-US" sz="2400" dirty="0">
                <a:latin typeface="Bahnschrift" panose="020B0502040204020203" pitchFamily="34" charset="0"/>
              </a:rPr>
              <a:t>They must keep hold of the deep truths of the faith with a clear conscience</a:t>
            </a:r>
          </a:p>
          <a:p>
            <a:r>
              <a:rPr lang="en-US" sz="2400" b="1" baseline="30000" dirty="0">
                <a:latin typeface="Bahnschrift" panose="020B0502040204020203" pitchFamily="34" charset="0"/>
              </a:rPr>
              <a:t>10 </a:t>
            </a:r>
            <a:r>
              <a:rPr lang="en-US" sz="2400" dirty="0">
                <a:latin typeface="Bahnschrift" panose="020B0502040204020203" pitchFamily="34" charset="0"/>
              </a:rPr>
              <a:t>They must first be tested; and then if there is nothing against them, let them serve as deacons.</a:t>
            </a:r>
          </a:p>
        </p:txBody>
      </p:sp>
      <p:pic>
        <p:nvPicPr>
          <p:cNvPr id="4" name="Picture 3" descr="Logo&#10;&#10;Description automatically generated">
            <a:extLst>
              <a:ext uri="{FF2B5EF4-FFF2-40B4-BE49-F238E27FC236}">
                <a16:creationId xmlns:a16="http://schemas.microsoft.com/office/drawing/2014/main" id="{DC0C7C61-1FC4-48AE-B724-1D3571035291}"/>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9514562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38200" y="325370"/>
            <a:ext cx="10515600" cy="737019"/>
          </a:xfrm>
        </p:spPr>
        <p:txBody>
          <a:bodyPr>
            <a:normAutofit/>
          </a:bodyPr>
          <a:lstStyle/>
          <a:p>
            <a:pPr algn="ctr"/>
            <a:r>
              <a:rPr lang="en-US" sz="3600" b="1" dirty="0">
                <a:solidFill>
                  <a:srgbClr val="00B050"/>
                </a:solidFill>
                <a:latin typeface="Bahnschrift" panose="020B0502040204020203" pitchFamily="34" charset="0"/>
              </a:rPr>
              <a:t>Benefits: Seeing far into the Future</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117806" y="1290258"/>
            <a:ext cx="11875980" cy="5060054"/>
          </a:xfrm>
        </p:spPr>
        <p:txBody>
          <a:bodyPr>
            <a:normAutofit fontScale="92500" lnSpcReduction="10000"/>
          </a:bodyPr>
          <a:lstStyle/>
          <a:p>
            <a:pPr marL="0" marR="0" indent="0">
              <a:lnSpc>
                <a:spcPct val="107000"/>
              </a:lnSpc>
              <a:spcBef>
                <a:spcPts val="0"/>
              </a:spcBef>
              <a:spcAft>
                <a:spcPts val="800"/>
              </a:spcAft>
              <a:buNone/>
            </a:pPr>
            <a:r>
              <a:rPr lang="en-US" sz="2400" dirty="0">
                <a:highlight>
                  <a:srgbClr val="FFFF00"/>
                </a:highlight>
                <a:latin typeface="Bahnschrift" panose="020B0502040204020203" pitchFamily="34" charset="0"/>
              </a:rPr>
              <a:t>Hebrews 11:10,13, 22</a:t>
            </a:r>
          </a:p>
          <a:p>
            <a:pPr marL="0" marR="0" indent="0">
              <a:lnSpc>
                <a:spcPct val="107000"/>
              </a:lnSpc>
              <a:spcBef>
                <a:spcPts val="0"/>
              </a:spcBef>
              <a:spcAft>
                <a:spcPts val="800"/>
              </a:spcAft>
              <a:buNone/>
            </a:pPr>
            <a:endParaRPr lang="en-US" sz="2400" dirty="0">
              <a:highlight>
                <a:srgbClr val="FFFF00"/>
              </a:highlight>
              <a:latin typeface="Bahnschrift" panose="020B0502040204020203" pitchFamily="34" charset="0"/>
            </a:endParaRPr>
          </a:p>
          <a:p>
            <a:pPr marL="0" marR="0" indent="0">
              <a:lnSpc>
                <a:spcPct val="107000"/>
              </a:lnSpc>
              <a:spcBef>
                <a:spcPts val="0"/>
              </a:spcBef>
              <a:spcAft>
                <a:spcPts val="800"/>
              </a:spcAft>
              <a:buNone/>
            </a:pPr>
            <a:r>
              <a:rPr lang="en-US" sz="2400" b="1" baseline="30000" dirty="0">
                <a:latin typeface="Bahnschrift" panose="020B0502040204020203" pitchFamily="34" charset="0"/>
              </a:rPr>
              <a:t>10</a:t>
            </a:r>
            <a:r>
              <a:rPr lang="en-US" sz="2400" dirty="0">
                <a:latin typeface="Bahnschrift" panose="020B0502040204020203" pitchFamily="34" charset="0"/>
              </a:rPr>
              <a:t> ‘His eyes of faith were set on the city with unshakable foundations, whose architect and builder is God Himself.’</a:t>
            </a:r>
          </a:p>
          <a:p>
            <a:pPr marL="0" marR="0" indent="0">
              <a:lnSpc>
                <a:spcPct val="107000"/>
              </a:lnSpc>
              <a:spcBef>
                <a:spcPts val="0"/>
              </a:spcBef>
              <a:spcAft>
                <a:spcPts val="800"/>
              </a:spcAft>
              <a:buNone/>
            </a:pPr>
            <a:r>
              <a:rPr lang="en-US" sz="2400" dirty="0">
                <a:latin typeface="Bahnschrift" panose="020B0502040204020203" pitchFamily="34" charset="0"/>
              </a:rPr>
              <a:t> </a:t>
            </a:r>
          </a:p>
          <a:p>
            <a:pPr marL="0" marR="0" indent="0">
              <a:lnSpc>
                <a:spcPct val="107000"/>
              </a:lnSpc>
              <a:spcBef>
                <a:spcPts val="0"/>
              </a:spcBef>
              <a:spcAft>
                <a:spcPts val="800"/>
              </a:spcAft>
              <a:buNone/>
            </a:pPr>
            <a:r>
              <a:rPr lang="en-US" sz="2400" b="1" baseline="30000" dirty="0">
                <a:latin typeface="Bahnschrift" panose="020B0502040204020203" pitchFamily="34" charset="0"/>
              </a:rPr>
              <a:t>13 </a:t>
            </a:r>
            <a:r>
              <a:rPr lang="en-US" sz="2400" dirty="0">
                <a:latin typeface="Bahnschrift" panose="020B0502040204020203" pitchFamily="34" charset="0"/>
              </a:rPr>
              <a:t>These heroes all died still clinging to their faith, not even receiving all that had been promised them. But they saw beyond the horizon the fulfillment of their promises and gladly embraced it from afar. They all lived their lives on earth as those who belonged to another realm.</a:t>
            </a:r>
            <a:r>
              <a:rPr lang="en-US" sz="2400" b="1" baseline="30000" dirty="0">
                <a:latin typeface="Bahnschrift" panose="020B0502040204020203" pitchFamily="34" charset="0"/>
              </a:rPr>
              <a:t> </a:t>
            </a:r>
          </a:p>
          <a:p>
            <a:pPr marL="0" marR="0" indent="0">
              <a:lnSpc>
                <a:spcPct val="107000"/>
              </a:lnSpc>
              <a:spcBef>
                <a:spcPts val="0"/>
              </a:spcBef>
              <a:spcAft>
                <a:spcPts val="800"/>
              </a:spcAft>
              <a:buNone/>
            </a:pPr>
            <a:endParaRPr lang="en-US" sz="2400" b="1" baseline="30000" dirty="0">
              <a:latin typeface="Bahnschrift" panose="020B0502040204020203" pitchFamily="34" charset="0"/>
            </a:endParaRPr>
          </a:p>
          <a:p>
            <a:pPr marL="0" marR="0" indent="0">
              <a:lnSpc>
                <a:spcPct val="107000"/>
              </a:lnSpc>
              <a:spcBef>
                <a:spcPts val="0"/>
              </a:spcBef>
              <a:spcAft>
                <a:spcPts val="800"/>
              </a:spcAft>
              <a:buNone/>
            </a:pPr>
            <a:r>
              <a:rPr lang="en-US" sz="2400" b="1" baseline="30000" dirty="0">
                <a:latin typeface="Bahnschrift" panose="020B0502040204020203" pitchFamily="34" charset="0"/>
              </a:rPr>
              <a:t>22 </a:t>
            </a:r>
            <a:r>
              <a:rPr lang="en-US" sz="2400" dirty="0">
                <a:latin typeface="Bahnschrift" panose="020B0502040204020203" pitchFamily="34" charset="0"/>
              </a:rPr>
              <a:t>Faith inspired Joseph and opened his eyes to see into the future, for as he was dying he prophesied about the exodus of Israel out of Egypt, and gave instructions that his bones were to be taken from Egypt with them.</a:t>
            </a:r>
          </a:p>
          <a:p>
            <a:pPr marL="0" marR="0" indent="0">
              <a:lnSpc>
                <a:spcPct val="107000"/>
              </a:lnSpc>
              <a:spcBef>
                <a:spcPts val="0"/>
              </a:spcBef>
              <a:spcAft>
                <a:spcPts val="800"/>
              </a:spcAft>
              <a:buNone/>
            </a:pPr>
            <a:endParaRPr lang="en-US" sz="2400" b="1" dirty="0">
              <a:latin typeface="+mj-lt"/>
            </a:endParaRPr>
          </a:p>
        </p:txBody>
      </p:sp>
      <p:pic>
        <p:nvPicPr>
          <p:cNvPr id="4" name="Picture 3" descr="Logo&#10;&#10;Description automatically generated">
            <a:extLst>
              <a:ext uri="{FF2B5EF4-FFF2-40B4-BE49-F238E27FC236}">
                <a16:creationId xmlns:a16="http://schemas.microsoft.com/office/drawing/2014/main" id="{C4B6E497-6CEB-4A62-B6CC-BCB33EDE5118}"/>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290495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38200" y="325370"/>
            <a:ext cx="10515600" cy="737019"/>
          </a:xfrm>
        </p:spPr>
        <p:txBody>
          <a:bodyPr>
            <a:normAutofit/>
          </a:bodyPr>
          <a:lstStyle/>
          <a:p>
            <a:pPr algn="ctr"/>
            <a:r>
              <a:rPr lang="en-US" sz="3600" b="1" dirty="0">
                <a:solidFill>
                  <a:srgbClr val="00B050"/>
                </a:solidFill>
                <a:effectLst>
                  <a:outerShdw blurRad="38100" dist="38100" dir="2700000" algn="tl">
                    <a:srgbClr val="000000">
                      <a:alpha val="43137"/>
                    </a:srgbClr>
                  </a:outerShdw>
                </a:effectLst>
                <a:latin typeface="Bahnschrift" panose="020B0502040204020203" pitchFamily="34" charset="0"/>
              </a:rPr>
              <a:t>Benefits: Smarter and Encouragement</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117806" y="1290258"/>
            <a:ext cx="11875980" cy="5060054"/>
          </a:xfrm>
        </p:spPr>
        <p:txBody>
          <a:bodyPr>
            <a:normAutofit lnSpcReduction="10000"/>
          </a:bodyPr>
          <a:lstStyle/>
          <a:p>
            <a:pPr marL="0" marR="0" indent="0">
              <a:lnSpc>
                <a:spcPct val="107000"/>
              </a:lnSpc>
              <a:spcBef>
                <a:spcPts val="0"/>
              </a:spcBef>
              <a:spcAft>
                <a:spcPts val="800"/>
              </a:spcAft>
              <a:buNone/>
            </a:pPr>
            <a:r>
              <a:rPr lang="en-US" sz="2400" b="1" dirty="0">
                <a:highlight>
                  <a:srgbClr val="FFFF00"/>
                </a:highlight>
                <a:latin typeface="Bahnschrift" panose="020B0502040204020203" pitchFamily="34" charset="0"/>
              </a:rPr>
              <a:t>Makes you smarter Psalm 19:7 TPT</a:t>
            </a:r>
          </a:p>
          <a:p>
            <a:pPr marL="0" marR="0" indent="0">
              <a:lnSpc>
                <a:spcPct val="107000"/>
              </a:lnSpc>
              <a:spcBef>
                <a:spcPts val="0"/>
              </a:spcBef>
              <a:spcAft>
                <a:spcPts val="800"/>
              </a:spcAft>
              <a:buNone/>
            </a:pPr>
            <a:r>
              <a:rPr lang="en-US" sz="2400" b="1" baseline="30000" dirty="0">
                <a:latin typeface="Bahnschrift" panose="020B0502040204020203" pitchFamily="34" charset="0"/>
              </a:rPr>
              <a:t>7 </a:t>
            </a:r>
            <a:r>
              <a:rPr lang="en-US" sz="2400" dirty="0">
                <a:latin typeface="Bahnschrift" panose="020B0502040204020203" pitchFamily="34" charset="0"/>
              </a:rPr>
              <a:t>God’s Word is perfect in every way; how it revives our souls! His laws lead us to truth, and his ways change the simple into wise.</a:t>
            </a:r>
          </a:p>
          <a:p>
            <a:pPr marL="0" marR="0" indent="0">
              <a:lnSpc>
                <a:spcPct val="107000"/>
              </a:lnSpc>
              <a:spcBef>
                <a:spcPts val="0"/>
              </a:spcBef>
              <a:spcAft>
                <a:spcPts val="800"/>
              </a:spcAft>
              <a:buNone/>
            </a:pPr>
            <a:endParaRPr lang="en-US" sz="2400" dirty="0">
              <a:latin typeface="Bahnschrift" panose="020B0502040204020203" pitchFamily="34" charset="0"/>
            </a:endParaRPr>
          </a:p>
          <a:p>
            <a:pPr marL="0" marR="0" indent="0">
              <a:lnSpc>
                <a:spcPct val="107000"/>
              </a:lnSpc>
              <a:spcBef>
                <a:spcPts val="0"/>
              </a:spcBef>
              <a:spcAft>
                <a:spcPts val="800"/>
              </a:spcAft>
              <a:buNone/>
            </a:pPr>
            <a:endParaRPr lang="en-US" sz="2400" dirty="0">
              <a:latin typeface="Bahnschrift" panose="020B0502040204020203" pitchFamily="34" charset="0"/>
            </a:endParaRPr>
          </a:p>
          <a:p>
            <a:pPr marL="0" marR="0" indent="0">
              <a:lnSpc>
                <a:spcPct val="107000"/>
              </a:lnSpc>
              <a:spcBef>
                <a:spcPts val="0"/>
              </a:spcBef>
              <a:spcAft>
                <a:spcPts val="800"/>
              </a:spcAft>
              <a:buNone/>
            </a:pPr>
            <a:r>
              <a:rPr lang="en-US" sz="2400" b="1" dirty="0">
                <a:highlight>
                  <a:srgbClr val="FFFF00"/>
                </a:highlight>
                <a:latin typeface="Bahnschrift" panose="020B0502040204020203" pitchFamily="34" charset="0"/>
              </a:rPr>
              <a:t>Encourage you in your walk with God 1 Corinthians 2:9-10 NIV</a:t>
            </a:r>
          </a:p>
          <a:p>
            <a:r>
              <a:rPr lang="en-US" sz="2400" b="1" baseline="30000" dirty="0">
                <a:latin typeface="Bahnschrift" panose="020B0502040204020203" pitchFamily="34" charset="0"/>
              </a:rPr>
              <a:t>9 </a:t>
            </a:r>
            <a:r>
              <a:rPr lang="en-US" sz="2400" dirty="0">
                <a:latin typeface="Bahnschrift" panose="020B0502040204020203" pitchFamily="34" charset="0"/>
              </a:rPr>
              <a:t>However, as it is written: “What no eye has seen, what no ear has heard, and what no human mind has conceived”— the things God has prepared for those who love him—</a:t>
            </a:r>
          </a:p>
          <a:p>
            <a:pPr marL="0" indent="0">
              <a:buNone/>
            </a:pPr>
            <a:endParaRPr lang="en-US" sz="2400" dirty="0">
              <a:latin typeface="Bahnschrift" panose="020B0502040204020203" pitchFamily="34" charset="0"/>
            </a:endParaRPr>
          </a:p>
          <a:p>
            <a:r>
              <a:rPr lang="en-US" sz="2400" b="1" baseline="30000" dirty="0">
                <a:latin typeface="Bahnschrift" panose="020B0502040204020203" pitchFamily="34" charset="0"/>
              </a:rPr>
              <a:t>10 </a:t>
            </a:r>
            <a:r>
              <a:rPr lang="en-US" sz="2400" dirty="0">
                <a:latin typeface="Bahnschrift" panose="020B0502040204020203" pitchFamily="34" charset="0"/>
              </a:rPr>
              <a:t>these are the things God has revealed to us by his Spirit. The Spirit searches all things, even the deep things of God.</a:t>
            </a:r>
          </a:p>
          <a:p>
            <a:pPr marL="0" marR="0" indent="0">
              <a:lnSpc>
                <a:spcPct val="107000"/>
              </a:lnSpc>
              <a:spcBef>
                <a:spcPts val="0"/>
              </a:spcBef>
              <a:spcAft>
                <a:spcPts val="800"/>
              </a:spcAft>
              <a:buNone/>
            </a:pPr>
            <a:endParaRPr lang="en-US" sz="2400" b="1" dirty="0">
              <a:latin typeface="+mj-lt"/>
            </a:endParaRPr>
          </a:p>
        </p:txBody>
      </p:sp>
      <p:pic>
        <p:nvPicPr>
          <p:cNvPr id="4" name="Picture 3" descr="Logo&#10;&#10;Description automatically generated">
            <a:extLst>
              <a:ext uri="{FF2B5EF4-FFF2-40B4-BE49-F238E27FC236}">
                <a16:creationId xmlns:a16="http://schemas.microsoft.com/office/drawing/2014/main" id="{C4B6E497-6CEB-4A62-B6CC-BCB33EDE5118}"/>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348793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443175" y="325370"/>
            <a:ext cx="10910625" cy="737019"/>
          </a:xfrm>
        </p:spPr>
        <p:txBody>
          <a:bodyPr>
            <a:noAutofit/>
          </a:bodyPr>
          <a:lstStyle/>
          <a:p>
            <a:pPr algn="ctr"/>
            <a:r>
              <a:rPr lang="en-US" sz="3600" b="1" dirty="0">
                <a:solidFill>
                  <a:srgbClr val="00B050"/>
                </a:solidFill>
                <a:effectLst>
                  <a:outerShdw blurRad="38100" dist="38100" dir="2700000" algn="tl">
                    <a:srgbClr val="000000">
                      <a:alpha val="43137"/>
                    </a:srgbClr>
                  </a:outerShdw>
                </a:effectLst>
                <a:latin typeface="Bahnschrift" panose="020B0502040204020203" pitchFamily="34" charset="0"/>
              </a:rPr>
              <a:t>Improving Our Eyes of Faith by Believing God’s Word</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117806" y="1062389"/>
            <a:ext cx="11875980" cy="5287923"/>
          </a:xfrm>
        </p:spPr>
        <p:txBody>
          <a:bodyPr>
            <a:normAutofit/>
          </a:bodyPr>
          <a:lstStyle/>
          <a:p>
            <a:pPr marL="0" marR="0" indent="0">
              <a:lnSpc>
                <a:spcPct val="107000"/>
              </a:lnSpc>
              <a:spcBef>
                <a:spcPts val="0"/>
              </a:spcBef>
              <a:spcAft>
                <a:spcPts val="800"/>
              </a:spcAft>
              <a:buNone/>
            </a:pPr>
            <a:r>
              <a:rPr lang="en-US" sz="2400" b="1" dirty="0">
                <a:highlight>
                  <a:srgbClr val="FFFF00"/>
                </a:highlight>
                <a:latin typeface="Bahnschrift" panose="020B0502040204020203" pitchFamily="34" charset="0"/>
              </a:rPr>
              <a:t>Ephesians 1:3 AMP</a:t>
            </a:r>
          </a:p>
          <a:p>
            <a:pPr marL="0" indent="0">
              <a:lnSpc>
                <a:spcPct val="107000"/>
              </a:lnSpc>
              <a:spcBef>
                <a:spcPts val="0"/>
              </a:spcBef>
              <a:spcAft>
                <a:spcPts val="800"/>
              </a:spcAft>
              <a:buNone/>
            </a:pPr>
            <a:r>
              <a:rPr lang="en-US" sz="2400" dirty="0">
                <a:latin typeface="Bahnschrift" panose="020B0502040204020203" pitchFamily="34" charset="0"/>
              </a:rPr>
              <a:t>“</a:t>
            </a:r>
            <a:r>
              <a:rPr lang="en-US" sz="2400" b="1" baseline="30000" dirty="0">
                <a:latin typeface="Bahnschrift" panose="020B0502040204020203" pitchFamily="34" charset="0"/>
              </a:rPr>
              <a:t>3 </a:t>
            </a:r>
            <a:r>
              <a:rPr lang="en-US" sz="2400" dirty="0">
                <a:latin typeface="Bahnschrift" panose="020B0502040204020203" pitchFamily="34" charset="0"/>
              </a:rPr>
              <a:t>Blessed </a:t>
            </a:r>
            <a:r>
              <a:rPr lang="en-US" sz="2400" i="1" dirty="0">
                <a:latin typeface="Bahnschrift" panose="020B0502040204020203" pitchFamily="34" charset="0"/>
              </a:rPr>
              <a:t>and</a:t>
            </a:r>
            <a:r>
              <a:rPr lang="en-US" sz="2400" dirty="0">
                <a:latin typeface="Bahnschrift" panose="020B0502040204020203" pitchFamily="34" charset="0"/>
              </a:rPr>
              <a:t> worthy of praise be the God and Father of our Lord Jesus Christ, who has blessed us with every spiritual blessing in the heavenly realms in Christ,”</a:t>
            </a:r>
          </a:p>
          <a:p>
            <a:pPr>
              <a:lnSpc>
                <a:spcPct val="107000"/>
              </a:lnSpc>
              <a:spcBef>
                <a:spcPts val="0"/>
              </a:spcBef>
              <a:spcAft>
                <a:spcPts val="800"/>
              </a:spcAft>
            </a:pPr>
            <a:r>
              <a:rPr lang="en-US" sz="2400" dirty="0">
                <a:latin typeface="Bahnschrift" panose="020B0502040204020203" pitchFamily="34" charset="0"/>
              </a:rPr>
              <a:t>His words literally become our eyes of faith </a:t>
            </a:r>
          </a:p>
          <a:p>
            <a:pPr>
              <a:lnSpc>
                <a:spcPct val="107000"/>
              </a:lnSpc>
              <a:spcBef>
                <a:spcPts val="0"/>
              </a:spcBef>
              <a:spcAft>
                <a:spcPts val="800"/>
              </a:spcAft>
            </a:pPr>
            <a:r>
              <a:rPr lang="en-US" sz="2400" dirty="0">
                <a:latin typeface="Bahnschrift" panose="020B0502040204020203" pitchFamily="34" charset="0"/>
              </a:rPr>
              <a:t>We foresee the future in terms of what God has promised</a:t>
            </a:r>
          </a:p>
          <a:p>
            <a:pPr>
              <a:lnSpc>
                <a:spcPct val="107000"/>
              </a:lnSpc>
              <a:spcBef>
                <a:spcPts val="0"/>
              </a:spcBef>
              <a:spcAft>
                <a:spcPts val="800"/>
              </a:spcAft>
            </a:pPr>
            <a:r>
              <a:rPr lang="en-US" sz="2400" dirty="0">
                <a:latin typeface="Bahnschrift" panose="020B0502040204020203" pitchFamily="34" charset="0"/>
              </a:rPr>
              <a:t>Our eyes of faith are moved only by God’s Spirit and His Word </a:t>
            </a:r>
          </a:p>
          <a:p>
            <a:pPr marL="0" indent="0">
              <a:lnSpc>
                <a:spcPct val="107000"/>
              </a:lnSpc>
              <a:spcBef>
                <a:spcPts val="0"/>
              </a:spcBef>
              <a:spcAft>
                <a:spcPts val="800"/>
              </a:spcAft>
              <a:buNone/>
            </a:pPr>
            <a:endParaRPr lang="en-US" sz="2400" dirty="0">
              <a:latin typeface="Bahnschrift" panose="020B0502040204020203" pitchFamily="34" charset="0"/>
            </a:endParaRPr>
          </a:p>
          <a:p>
            <a:pPr marL="0" indent="0">
              <a:lnSpc>
                <a:spcPct val="107000"/>
              </a:lnSpc>
              <a:spcBef>
                <a:spcPts val="0"/>
              </a:spcBef>
              <a:spcAft>
                <a:spcPts val="800"/>
              </a:spcAft>
              <a:buNone/>
            </a:pPr>
            <a:endParaRPr lang="en-US" sz="2400" dirty="0">
              <a:latin typeface="Bahnschrift" panose="020B0502040204020203" pitchFamily="34" charset="0"/>
            </a:endParaRPr>
          </a:p>
          <a:p>
            <a:pPr>
              <a:lnSpc>
                <a:spcPct val="107000"/>
              </a:lnSpc>
              <a:spcBef>
                <a:spcPts val="0"/>
              </a:spcBef>
              <a:spcAft>
                <a:spcPts val="800"/>
              </a:spcAft>
            </a:pPr>
            <a:r>
              <a:rPr lang="en-US" sz="2400" b="1" dirty="0">
                <a:highlight>
                  <a:srgbClr val="FFFF00"/>
                </a:highlight>
                <a:latin typeface="Bahnschrift" panose="020B0502040204020203" pitchFamily="34" charset="0"/>
              </a:rPr>
              <a:t>Hebrews 11: 10 TPT</a:t>
            </a:r>
          </a:p>
          <a:p>
            <a:pPr marL="0" marR="0" indent="0">
              <a:lnSpc>
                <a:spcPct val="107000"/>
              </a:lnSpc>
              <a:spcBef>
                <a:spcPts val="0"/>
              </a:spcBef>
              <a:spcAft>
                <a:spcPts val="800"/>
              </a:spcAft>
              <a:buNone/>
            </a:pPr>
            <a:r>
              <a:rPr lang="en-US" sz="2400" b="1" baseline="30000" dirty="0">
                <a:latin typeface="Bahnschrift" panose="020B0502040204020203" pitchFamily="34" charset="0"/>
              </a:rPr>
              <a:t>10 </a:t>
            </a:r>
            <a:r>
              <a:rPr lang="en-US" sz="2400" dirty="0">
                <a:latin typeface="Bahnschrift" panose="020B0502040204020203" pitchFamily="34" charset="0"/>
              </a:rPr>
              <a:t>His eyes of faith were set on the city with unshakable foundations, whose architect and builder is God himself.</a:t>
            </a:r>
            <a:endParaRPr lang="en-US" sz="2400" b="1" dirty="0">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C4B6E497-6CEB-4A62-B6CC-BCB33EDE5118}"/>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9835982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786777" y="544640"/>
            <a:ext cx="10515600" cy="528254"/>
          </a:xfrm>
        </p:spPr>
        <p:txBody>
          <a:bodyPr>
            <a:noAutofit/>
          </a:bodyPr>
          <a:lstStyle/>
          <a:p>
            <a:pPr algn="ctr"/>
            <a:r>
              <a:rPr lang="en-US" sz="3400" b="1" dirty="0">
                <a:solidFill>
                  <a:srgbClr val="FF0000"/>
                </a:solidFill>
                <a:effectLst>
                  <a:outerShdw blurRad="38100" dist="38100" dir="2700000" algn="tl">
                    <a:srgbClr val="000000">
                      <a:alpha val="43137"/>
                    </a:srgbClr>
                  </a:outerShdw>
                </a:effectLst>
                <a:latin typeface="Bahnschrift" panose="020B0502040204020203" pitchFamily="34" charset="0"/>
              </a:rPr>
              <a:t>The Case of Elisha and the Arameans 2 Kings 6:13-20	</a:t>
            </a: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123416" y="1448753"/>
            <a:ext cx="11842322" cy="5339254"/>
          </a:xfrm>
        </p:spPr>
        <p:txBody>
          <a:bodyPr>
            <a:normAutofit/>
          </a:bodyPr>
          <a:lstStyle/>
          <a:p>
            <a:r>
              <a:rPr lang="en-US" sz="2600" dirty="0">
                <a:latin typeface="Bahnschrift" panose="020B0502040204020203" pitchFamily="34" charset="0"/>
              </a:rPr>
              <a:t> </a:t>
            </a:r>
            <a:r>
              <a:rPr lang="en-US" sz="2600" b="1" baseline="30000" dirty="0">
                <a:latin typeface="Bahnschrift" panose="020B0502040204020203" pitchFamily="34" charset="0"/>
              </a:rPr>
              <a:t>13 </a:t>
            </a:r>
            <a:r>
              <a:rPr lang="en-US" sz="2600" dirty="0">
                <a:latin typeface="Bahnschrift" panose="020B0502040204020203" pitchFamily="34" charset="0"/>
              </a:rPr>
              <a:t>“Go, find out where he is,” the king ordered, “so I can send men and capture him.” The report came back: “He is in Dothan.” </a:t>
            </a:r>
          </a:p>
          <a:p>
            <a:endParaRPr lang="en-US" sz="2600" dirty="0">
              <a:latin typeface="Bahnschrift" panose="020B0502040204020203" pitchFamily="34" charset="0"/>
            </a:endParaRPr>
          </a:p>
          <a:p>
            <a:r>
              <a:rPr lang="en-US" sz="2600" b="1" baseline="30000" dirty="0">
                <a:latin typeface="Bahnschrift" panose="020B0502040204020203" pitchFamily="34" charset="0"/>
              </a:rPr>
              <a:t>14 </a:t>
            </a:r>
            <a:r>
              <a:rPr lang="en-US" sz="2600" dirty="0">
                <a:latin typeface="Bahnschrift" panose="020B0502040204020203" pitchFamily="34" charset="0"/>
              </a:rPr>
              <a:t>Then he sent horses and chariots and a strong force there. They went by night and surrounded the city.</a:t>
            </a:r>
          </a:p>
          <a:p>
            <a:endParaRPr lang="en-US" sz="2600" dirty="0">
              <a:latin typeface="Bahnschrift" panose="020B0502040204020203" pitchFamily="34" charset="0"/>
            </a:endParaRPr>
          </a:p>
          <a:p>
            <a:r>
              <a:rPr lang="en-US" sz="2600" b="1" baseline="30000" dirty="0">
                <a:latin typeface="Bahnschrift" panose="020B0502040204020203" pitchFamily="34" charset="0"/>
              </a:rPr>
              <a:t>15 </a:t>
            </a:r>
            <a:r>
              <a:rPr lang="en-US" sz="2600" dirty="0">
                <a:latin typeface="Bahnschrift" panose="020B0502040204020203" pitchFamily="34" charset="0"/>
              </a:rPr>
              <a:t>When the servant of the man of God got up and went out early the next morning, an army with horses and chariots had surrounded the city. “Oh no, my lord! What shall we do?” the servant asked.</a:t>
            </a:r>
          </a:p>
          <a:p>
            <a:endParaRPr lang="en-US" sz="2600" dirty="0">
              <a:latin typeface="Bahnschrift" panose="020B0502040204020203" pitchFamily="34" charset="0"/>
            </a:endParaRPr>
          </a:p>
          <a:p>
            <a:r>
              <a:rPr lang="en-US" sz="2600" b="1" baseline="30000" dirty="0">
                <a:latin typeface="Bahnschrift" panose="020B0502040204020203" pitchFamily="34" charset="0"/>
              </a:rPr>
              <a:t>16 </a:t>
            </a:r>
            <a:r>
              <a:rPr lang="en-US" sz="2600" dirty="0">
                <a:latin typeface="Bahnschrift" panose="020B0502040204020203" pitchFamily="34" charset="0"/>
              </a:rPr>
              <a:t>“Don’t be afraid,” the prophet answered. </a:t>
            </a:r>
            <a:r>
              <a:rPr lang="en-US" sz="2600" dirty="0">
                <a:highlight>
                  <a:srgbClr val="FFFF00"/>
                </a:highlight>
                <a:latin typeface="Bahnschrift" panose="020B0502040204020203" pitchFamily="34" charset="0"/>
              </a:rPr>
              <a:t>“Those who are with us are more than those who are with them.”</a:t>
            </a:r>
          </a:p>
          <a:p>
            <a:pPr marL="0" indent="0">
              <a:buNone/>
            </a:pPr>
            <a:endParaRPr lang="en-US" sz="2200" b="0" i="0" dirty="0">
              <a:solidFill>
                <a:srgbClr val="000000"/>
              </a:solidFill>
              <a:effectLst/>
              <a:latin typeface="+mj-lt"/>
            </a:endParaRPr>
          </a:p>
        </p:txBody>
      </p:sp>
      <p:pic>
        <p:nvPicPr>
          <p:cNvPr id="4" name="Picture 3" descr="Logo&#10;&#10;Description automatically generated">
            <a:extLst>
              <a:ext uri="{FF2B5EF4-FFF2-40B4-BE49-F238E27FC236}">
                <a16:creationId xmlns:a16="http://schemas.microsoft.com/office/drawing/2014/main" id="{55BD9990-BCC2-4643-B60C-58AD4B7E11EE}"/>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811406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782101" y="522201"/>
            <a:ext cx="10515600" cy="528254"/>
          </a:xfrm>
        </p:spPr>
        <p:txBody>
          <a:bodyPr>
            <a:noAutofit/>
          </a:bodyPr>
          <a:lstStyle/>
          <a:p>
            <a:pPr algn="ctr"/>
            <a:r>
              <a:rPr lang="en-US" sz="3400" b="1" dirty="0">
                <a:solidFill>
                  <a:srgbClr val="FF0000"/>
                </a:solidFill>
                <a:effectLst>
                  <a:outerShdw blurRad="38100" dist="38100" dir="2700000" algn="tl">
                    <a:srgbClr val="000000">
                      <a:alpha val="43137"/>
                    </a:srgbClr>
                  </a:outerShdw>
                </a:effectLst>
                <a:latin typeface="Bahnschrift" panose="020B0502040204020203" pitchFamily="34" charset="0"/>
              </a:rPr>
              <a:t>The Case of Elisha and the Arameans 2 Kings 6:13-20</a:t>
            </a:r>
            <a:r>
              <a:rPr lang="en-US" sz="3600" b="1" dirty="0">
                <a:solidFill>
                  <a:srgbClr val="FF0000"/>
                </a:solidFill>
              </a:rPr>
              <a:t>	</a:t>
            </a: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174839" y="1297288"/>
            <a:ext cx="11842322" cy="5339254"/>
          </a:xfrm>
        </p:spPr>
        <p:txBody>
          <a:bodyPr>
            <a:normAutofit fontScale="92500" lnSpcReduction="20000"/>
          </a:bodyPr>
          <a:lstStyle/>
          <a:p>
            <a:r>
              <a:rPr lang="en-US" sz="2200" dirty="0">
                <a:latin typeface="+mj-lt"/>
              </a:rPr>
              <a:t> </a:t>
            </a:r>
            <a:r>
              <a:rPr lang="en-US" b="1" baseline="30000" dirty="0">
                <a:latin typeface="Bahnschrift" panose="020B0502040204020203" pitchFamily="34" charset="0"/>
              </a:rPr>
              <a:t>17 </a:t>
            </a:r>
            <a:r>
              <a:rPr lang="en-US" dirty="0">
                <a:latin typeface="Bahnschrift" panose="020B0502040204020203" pitchFamily="34" charset="0"/>
              </a:rPr>
              <a:t>And Elisha prayed, “Open his eyes, </a:t>
            </a:r>
            <a:r>
              <a:rPr lang="en-US" cap="small" dirty="0">
                <a:latin typeface="Bahnschrift" panose="020B0502040204020203" pitchFamily="34" charset="0"/>
              </a:rPr>
              <a:t>Lord</a:t>
            </a:r>
            <a:r>
              <a:rPr lang="en-US" dirty="0">
                <a:latin typeface="Bahnschrift" panose="020B0502040204020203" pitchFamily="34" charset="0"/>
              </a:rPr>
              <a:t>, so that he may see</a:t>
            </a:r>
            <a:r>
              <a:rPr lang="en-US" dirty="0">
                <a:highlight>
                  <a:srgbClr val="FFFF00"/>
                </a:highlight>
                <a:latin typeface="Bahnschrift" panose="020B0502040204020203" pitchFamily="34" charset="0"/>
              </a:rPr>
              <a:t>.” Then the </a:t>
            </a:r>
            <a:r>
              <a:rPr lang="en-US" cap="small" dirty="0">
                <a:highlight>
                  <a:srgbClr val="FFFF00"/>
                </a:highlight>
                <a:latin typeface="Bahnschrift" panose="020B0502040204020203" pitchFamily="34" charset="0"/>
              </a:rPr>
              <a:t>Lord</a:t>
            </a:r>
            <a:r>
              <a:rPr lang="en-US" dirty="0">
                <a:highlight>
                  <a:srgbClr val="FFFF00"/>
                </a:highlight>
                <a:latin typeface="Bahnschrift" panose="020B0502040204020203" pitchFamily="34" charset="0"/>
              </a:rPr>
              <a:t> opened the servant’s eyes, and he looked and saw the hills full of horses and chariots of fire all around Elisha.</a:t>
            </a:r>
          </a:p>
          <a:p>
            <a:endParaRPr lang="en-US" dirty="0">
              <a:highlight>
                <a:srgbClr val="FFFF00"/>
              </a:highlight>
              <a:latin typeface="Bahnschrift" panose="020B0502040204020203" pitchFamily="34" charset="0"/>
            </a:endParaRPr>
          </a:p>
          <a:p>
            <a:r>
              <a:rPr lang="en-US" b="1" baseline="30000" dirty="0">
                <a:latin typeface="Bahnschrift" panose="020B0502040204020203" pitchFamily="34" charset="0"/>
              </a:rPr>
              <a:t>18 </a:t>
            </a:r>
            <a:r>
              <a:rPr lang="en-US" dirty="0">
                <a:latin typeface="Bahnschrift" panose="020B0502040204020203" pitchFamily="34" charset="0"/>
              </a:rPr>
              <a:t>As the enemy came down toward him, Elisha prayed to the </a:t>
            </a:r>
            <a:r>
              <a:rPr lang="en-US" cap="small" dirty="0">
                <a:latin typeface="Bahnschrift" panose="020B0502040204020203" pitchFamily="34" charset="0"/>
              </a:rPr>
              <a:t>Lord</a:t>
            </a:r>
            <a:r>
              <a:rPr lang="en-US" dirty="0">
                <a:latin typeface="Bahnschrift" panose="020B0502040204020203" pitchFamily="34" charset="0"/>
              </a:rPr>
              <a:t>, “Strike this army with blindness.” So he struck them with blindness, as Elisha had asked.</a:t>
            </a:r>
          </a:p>
          <a:p>
            <a:endParaRPr lang="en-US" dirty="0">
              <a:latin typeface="Bahnschrift" panose="020B0502040204020203" pitchFamily="34" charset="0"/>
            </a:endParaRPr>
          </a:p>
          <a:p>
            <a:r>
              <a:rPr lang="en-US" b="1" baseline="30000" dirty="0">
                <a:latin typeface="Bahnschrift" panose="020B0502040204020203" pitchFamily="34" charset="0"/>
              </a:rPr>
              <a:t>19 </a:t>
            </a:r>
            <a:r>
              <a:rPr lang="en-US" dirty="0">
                <a:latin typeface="Bahnschrift" panose="020B0502040204020203" pitchFamily="34" charset="0"/>
              </a:rPr>
              <a:t>Elisha told them, “This is not the road and this is not the city. Follow me, and I will lead you to the man you are looking for.” And he led them to Samaria.</a:t>
            </a:r>
          </a:p>
          <a:p>
            <a:endParaRPr lang="en-US" dirty="0">
              <a:latin typeface="Bahnschrift" panose="020B0502040204020203" pitchFamily="34" charset="0"/>
            </a:endParaRPr>
          </a:p>
          <a:p>
            <a:r>
              <a:rPr lang="en-US" b="1" baseline="30000" dirty="0">
                <a:latin typeface="Bahnschrift" panose="020B0502040204020203" pitchFamily="34" charset="0"/>
              </a:rPr>
              <a:t>20 </a:t>
            </a:r>
            <a:r>
              <a:rPr lang="en-US" dirty="0">
                <a:latin typeface="Bahnschrift" panose="020B0502040204020203" pitchFamily="34" charset="0"/>
              </a:rPr>
              <a:t>After they entered the city, Elisha said, “</a:t>
            </a:r>
            <a:r>
              <a:rPr lang="en-US" cap="small" dirty="0">
                <a:latin typeface="Bahnschrift" panose="020B0502040204020203" pitchFamily="34" charset="0"/>
              </a:rPr>
              <a:t>Lord</a:t>
            </a:r>
            <a:r>
              <a:rPr lang="en-US" dirty="0">
                <a:latin typeface="Bahnschrift" panose="020B0502040204020203" pitchFamily="34" charset="0"/>
              </a:rPr>
              <a:t>, open the eyes of these men so they can see.” </a:t>
            </a:r>
            <a:r>
              <a:rPr lang="en-US" dirty="0">
                <a:highlight>
                  <a:srgbClr val="FFFF00"/>
                </a:highlight>
                <a:latin typeface="Bahnschrift" panose="020B0502040204020203" pitchFamily="34" charset="0"/>
              </a:rPr>
              <a:t>Then the </a:t>
            </a:r>
            <a:r>
              <a:rPr lang="en-US" cap="small" dirty="0">
                <a:highlight>
                  <a:srgbClr val="FFFF00"/>
                </a:highlight>
                <a:latin typeface="Bahnschrift" panose="020B0502040204020203" pitchFamily="34" charset="0"/>
              </a:rPr>
              <a:t>Lord</a:t>
            </a:r>
            <a:r>
              <a:rPr lang="en-US" dirty="0">
                <a:highlight>
                  <a:srgbClr val="FFFF00"/>
                </a:highlight>
                <a:latin typeface="Bahnschrift" panose="020B0502040204020203" pitchFamily="34" charset="0"/>
              </a:rPr>
              <a:t> opened their eyes and they looked, and there they were, inside Samaria</a:t>
            </a:r>
            <a:r>
              <a:rPr lang="en-US" dirty="0">
                <a:latin typeface="Bahnschrift" panose="020B0502040204020203" pitchFamily="34" charset="0"/>
              </a:rPr>
              <a:t>.</a:t>
            </a:r>
          </a:p>
          <a:p>
            <a:endParaRPr lang="en-US" sz="2200" b="0" i="0" dirty="0">
              <a:solidFill>
                <a:srgbClr val="000000"/>
              </a:solidFill>
              <a:effectLst/>
              <a:latin typeface="+mj-lt"/>
            </a:endParaRPr>
          </a:p>
        </p:txBody>
      </p:sp>
      <p:pic>
        <p:nvPicPr>
          <p:cNvPr id="4" name="Picture 3" descr="Logo&#10;&#10;Description automatically generated">
            <a:extLst>
              <a:ext uri="{FF2B5EF4-FFF2-40B4-BE49-F238E27FC236}">
                <a16:creationId xmlns:a16="http://schemas.microsoft.com/office/drawing/2014/main" id="{55BD9990-BCC2-4643-B60C-58AD4B7E11EE}"/>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2100822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585758" y="381955"/>
            <a:ext cx="10515600" cy="417025"/>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rPr>
              <a:t>                       Ephesians 1:3-19 (NIV)</a:t>
            </a:r>
            <a:b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rPr>
            </a:br>
            <a:r>
              <a:rPr lang="en-US" sz="2800" b="1" dirty="0">
                <a:solidFill>
                  <a:srgbClr val="FF0000"/>
                </a:solidFill>
                <a:effectLst>
                  <a:outerShdw blurRad="38100" dist="38100" dir="2700000" algn="tl">
                    <a:srgbClr val="000000">
                      <a:alpha val="43137"/>
                    </a:srgbClr>
                  </a:outerShdw>
                </a:effectLst>
                <a:latin typeface="Bahnschrift" panose="020B0502040204020203" pitchFamily="34" charset="0"/>
              </a:rPr>
              <a:t>Application - </a:t>
            </a:r>
            <a:r>
              <a:rPr lang="en-US" sz="2800" b="1" dirty="0">
                <a:solidFill>
                  <a:srgbClr val="0070C0"/>
                </a:solidFill>
                <a:effectLst>
                  <a:outerShdw blurRad="38100" dist="38100" dir="2700000" algn="tl">
                    <a:srgbClr val="000000">
                      <a:alpha val="43137"/>
                    </a:srgbClr>
                  </a:outerShdw>
                </a:effectLst>
                <a:latin typeface="Bahnschrift" panose="020B0502040204020203" pitchFamily="34" charset="0"/>
              </a:rPr>
              <a:t>Ephesians 1:1-7</a:t>
            </a: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19167" y="1113130"/>
            <a:ext cx="11842322" cy="6181949"/>
          </a:xfrm>
        </p:spPr>
        <p:txBody>
          <a:bodyPr>
            <a:normAutofit/>
          </a:bodyPr>
          <a:lstStyle/>
          <a:p>
            <a:r>
              <a:rPr lang="en-US" sz="2400" b="1" baseline="30000" dirty="0">
                <a:latin typeface="Bahnschrift" panose="020B0502040204020203" pitchFamily="34" charset="0"/>
              </a:rPr>
              <a:t>3 </a:t>
            </a:r>
            <a:r>
              <a:rPr lang="en-US" sz="2400" dirty="0">
                <a:latin typeface="Bahnschrift" panose="020B0502040204020203" pitchFamily="34" charset="0"/>
              </a:rPr>
              <a:t>Praise be to the God and Father of our Lord Jesus Christ, who has </a:t>
            </a:r>
            <a:r>
              <a:rPr lang="en-US" sz="2400" dirty="0">
                <a:highlight>
                  <a:srgbClr val="FFFF00"/>
                </a:highlight>
                <a:latin typeface="Bahnschrift" panose="020B0502040204020203" pitchFamily="34" charset="0"/>
              </a:rPr>
              <a:t>blessed</a:t>
            </a:r>
            <a:r>
              <a:rPr lang="en-US" sz="2400" dirty="0">
                <a:latin typeface="Bahnschrift" panose="020B0502040204020203" pitchFamily="34" charset="0"/>
              </a:rPr>
              <a:t> us in the heavenly realms with every spiritual blessing in Christ. </a:t>
            </a:r>
          </a:p>
          <a:p>
            <a:endParaRPr lang="en-US" sz="2400" dirty="0">
              <a:latin typeface="Bahnschrift" panose="020B0502040204020203" pitchFamily="34" charset="0"/>
            </a:endParaRPr>
          </a:p>
          <a:p>
            <a:r>
              <a:rPr lang="en-US" sz="2400" b="1" baseline="30000" dirty="0">
                <a:latin typeface="Bahnschrift" panose="020B0502040204020203" pitchFamily="34" charset="0"/>
              </a:rPr>
              <a:t>4 </a:t>
            </a:r>
            <a:r>
              <a:rPr lang="en-US" sz="2400" dirty="0">
                <a:latin typeface="Bahnschrift" panose="020B0502040204020203" pitchFamily="34" charset="0"/>
              </a:rPr>
              <a:t>For he </a:t>
            </a:r>
            <a:r>
              <a:rPr lang="en-US" sz="2400" dirty="0">
                <a:highlight>
                  <a:srgbClr val="FFFF00"/>
                </a:highlight>
                <a:latin typeface="Bahnschrift" panose="020B0502040204020203" pitchFamily="34" charset="0"/>
              </a:rPr>
              <a:t>chose</a:t>
            </a:r>
            <a:r>
              <a:rPr lang="en-US" sz="2400" dirty="0">
                <a:latin typeface="Bahnschrift" panose="020B0502040204020203" pitchFamily="34" charset="0"/>
              </a:rPr>
              <a:t> us in him before the creation of the world to be </a:t>
            </a:r>
            <a:r>
              <a:rPr lang="en-US" sz="2400" dirty="0">
                <a:highlight>
                  <a:srgbClr val="FFFF00"/>
                </a:highlight>
                <a:latin typeface="Bahnschrift" panose="020B0502040204020203" pitchFamily="34" charset="0"/>
              </a:rPr>
              <a:t>holy</a:t>
            </a:r>
            <a:r>
              <a:rPr lang="en-US" sz="2400" dirty="0">
                <a:latin typeface="Bahnschrift" panose="020B0502040204020203" pitchFamily="34" charset="0"/>
              </a:rPr>
              <a:t> and </a:t>
            </a:r>
            <a:r>
              <a:rPr lang="en-US" sz="2400" dirty="0">
                <a:highlight>
                  <a:srgbClr val="FFFF00"/>
                </a:highlight>
                <a:latin typeface="Bahnschrift" panose="020B0502040204020203" pitchFamily="34" charset="0"/>
              </a:rPr>
              <a:t>blameless</a:t>
            </a:r>
            <a:r>
              <a:rPr lang="en-US" sz="2400" dirty="0">
                <a:latin typeface="Bahnschrift" panose="020B0502040204020203" pitchFamily="34" charset="0"/>
              </a:rPr>
              <a:t> in his sight. In love </a:t>
            </a:r>
          </a:p>
          <a:p>
            <a:endParaRPr lang="en-US" sz="2400" dirty="0">
              <a:latin typeface="Bahnschrift" panose="020B0502040204020203" pitchFamily="34" charset="0"/>
            </a:endParaRPr>
          </a:p>
          <a:p>
            <a:r>
              <a:rPr lang="en-US" sz="2400" b="1" baseline="30000" dirty="0">
                <a:latin typeface="Bahnschrift" panose="020B0502040204020203" pitchFamily="34" charset="0"/>
              </a:rPr>
              <a:t>5 </a:t>
            </a:r>
            <a:r>
              <a:rPr lang="en-US" sz="2400" dirty="0">
                <a:latin typeface="Bahnschrift" panose="020B0502040204020203" pitchFamily="34" charset="0"/>
              </a:rPr>
              <a:t>he predestined us for </a:t>
            </a:r>
            <a:r>
              <a:rPr lang="en-US" sz="2400" dirty="0">
                <a:highlight>
                  <a:srgbClr val="FFFF00"/>
                </a:highlight>
                <a:latin typeface="Bahnschrift" panose="020B0502040204020203" pitchFamily="34" charset="0"/>
              </a:rPr>
              <a:t>adoption to sonship </a:t>
            </a:r>
            <a:r>
              <a:rPr lang="en-US" sz="2400" dirty="0">
                <a:latin typeface="Bahnschrift" panose="020B0502040204020203" pitchFamily="34" charset="0"/>
              </a:rPr>
              <a:t>through Jesus Christ, in accordance with his pleasure and will— </a:t>
            </a:r>
          </a:p>
          <a:p>
            <a:endParaRPr lang="en-US" sz="2400" dirty="0">
              <a:latin typeface="Bahnschrift" panose="020B0502040204020203" pitchFamily="34" charset="0"/>
            </a:endParaRPr>
          </a:p>
          <a:p>
            <a:r>
              <a:rPr lang="en-US" sz="2400" b="1" baseline="30000" dirty="0">
                <a:latin typeface="Bahnschrift" panose="020B0502040204020203" pitchFamily="34" charset="0"/>
              </a:rPr>
              <a:t>6 </a:t>
            </a:r>
            <a:r>
              <a:rPr lang="en-US" sz="2400" dirty="0">
                <a:latin typeface="Bahnschrift" panose="020B0502040204020203" pitchFamily="34" charset="0"/>
              </a:rPr>
              <a:t>to the praise of his glorious grace, which he has freely given us in the One he loves. </a:t>
            </a:r>
          </a:p>
          <a:p>
            <a:endParaRPr lang="en-US" sz="2400" dirty="0">
              <a:latin typeface="Bahnschrift" panose="020B0502040204020203" pitchFamily="34" charset="0"/>
            </a:endParaRPr>
          </a:p>
          <a:p>
            <a:r>
              <a:rPr lang="en-US" sz="2400" b="1" baseline="30000" dirty="0">
                <a:latin typeface="Bahnschrift" panose="020B0502040204020203" pitchFamily="34" charset="0"/>
              </a:rPr>
              <a:t>7 </a:t>
            </a:r>
            <a:r>
              <a:rPr lang="en-US" sz="2400" dirty="0">
                <a:latin typeface="Bahnschrift" panose="020B0502040204020203" pitchFamily="34" charset="0"/>
              </a:rPr>
              <a:t>In him we have </a:t>
            </a:r>
            <a:r>
              <a:rPr lang="en-US" sz="2400" dirty="0">
                <a:highlight>
                  <a:srgbClr val="FFFF00"/>
                </a:highlight>
                <a:latin typeface="Bahnschrift" panose="020B0502040204020203" pitchFamily="34" charset="0"/>
              </a:rPr>
              <a:t>redemption</a:t>
            </a:r>
            <a:r>
              <a:rPr lang="en-US" sz="2400" dirty="0">
                <a:latin typeface="Bahnschrift" panose="020B0502040204020203" pitchFamily="34" charset="0"/>
              </a:rPr>
              <a:t> through his blood, the </a:t>
            </a:r>
            <a:r>
              <a:rPr lang="en-US" sz="2400" dirty="0">
                <a:highlight>
                  <a:srgbClr val="FFFF00"/>
                </a:highlight>
                <a:latin typeface="Bahnschrift" panose="020B0502040204020203" pitchFamily="34" charset="0"/>
              </a:rPr>
              <a:t>forgiveness</a:t>
            </a:r>
            <a:r>
              <a:rPr lang="en-US" sz="2400" dirty="0">
                <a:latin typeface="Bahnschrift" panose="020B0502040204020203" pitchFamily="34" charset="0"/>
              </a:rPr>
              <a:t> of sins, in accordance with the riches of God’s grace </a:t>
            </a:r>
          </a:p>
          <a:p>
            <a:endParaRPr lang="en-US" sz="2600" dirty="0">
              <a:latin typeface="Bahnschrift" panose="020B0502040204020203" pitchFamily="34" charset="0"/>
            </a:endParaRPr>
          </a:p>
        </p:txBody>
      </p:sp>
      <p:pic>
        <p:nvPicPr>
          <p:cNvPr id="4" name="Picture 3" descr="Logo&#10;&#10;Description automatically generated">
            <a:extLst>
              <a:ext uri="{FF2B5EF4-FFF2-40B4-BE49-F238E27FC236}">
                <a16:creationId xmlns:a16="http://schemas.microsoft.com/office/drawing/2014/main" id="{66477AEB-34E5-470C-AFB9-222C984185A6}"/>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665189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798931" y="129513"/>
            <a:ext cx="10515600" cy="417025"/>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rPr>
              <a:t>Application - </a:t>
            </a:r>
            <a:r>
              <a:rPr lang="en-US" sz="3600" b="1" dirty="0">
                <a:solidFill>
                  <a:srgbClr val="0070C0"/>
                </a:solidFill>
                <a:effectLst>
                  <a:outerShdw blurRad="38100" dist="38100" dir="2700000" algn="tl">
                    <a:srgbClr val="000000">
                      <a:alpha val="43137"/>
                    </a:srgbClr>
                  </a:outerShdw>
                </a:effectLst>
                <a:latin typeface="Bahnschrift" panose="020B0502040204020203" pitchFamily="34" charset="0"/>
              </a:rPr>
              <a:t>Ephesians 1:8-12</a:t>
            </a:r>
            <a:endParaRPr lang="en-US" sz="3600" b="1" dirty="0">
              <a:solidFill>
                <a:srgbClr val="FF0000"/>
              </a:solidFill>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50986" y="770930"/>
            <a:ext cx="11842322" cy="6181949"/>
          </a:xfrm>
        </p:spPr>
        <p:txBody>
          <a:bodyPr>
            <a:normAutofit/>
          </a:bodyPr>
          <a:lstStyle/>
          <a:p>
            <a:r>
              <a:rPr lang="en-US" sz="2600" b="1" baseline="30000" dirty="0">
                <a:latin typeface="Bahnschrift" panose="020B0502040204020203" pitchFamily="34" charset="0"/>
              </a:rPr>
              <a:t>8 </a:t>
            </a:r>
            <a:r>
              <a:rPr lang="en-US" sz="2600" dirty="0">
                <a:latin typeface="Bahnschrift" panose="020B0502040204020203" pitchFamily="34" charset="0"/>
              </a:rPr>
              <a:t>that he lavished on us. With all </a:t>
            </a:r>
            <a:r>
              <a:rPr lang="en-US" sz="2600" dirty="0">
                <a:highlight>
                  <a:srgbClr val="FFFF00"/>
                </a:highlight>
                <a:latin typeface="Bahnschrift" panose="020B0502040204020203" pitchFamily="34" charset="0"/>
              </a:rPr>
              <a:t>wisdom</a:t>
            </a:r>
            <a:r>
              <a:rPr lang="en-US" sz="2600" dirty="0">
                <a:latin typeface="Bahnschrift" panose="020B0502040204020203" pitchFamily="34" charset="0"/>
              </a:rPr>
              <a:t> and </a:t>
            </a:r>
            <a:r>
              <a:rPr lang="en-US" sz="2600" dirty="0">
                <a:highlight>
                  <a:srgbClr val="FFFF00"/>
                </a:highlight>
                <a:latin typeface="Bahnschrift" panose="020B0502040204020203" pitchFamily="34" charset="0"/>
              </a:rPr>
              <a:t>understanding</a:t>
            </a:r>
            <a:r>
              <a:rPr lang="en-US" sz="2600" dirty="0">
                <a:latin typeface="Bahnschrift" panose="020B0502040204020203" pitchFamily="34" charset="0"/>
              </a:rPr>
              <a:t>, </a:t>
            </a:r>
          </a:p>
          <a:p>
            <a:endParaRPr lang="en-US" sz="2600" dirty="0">
              <a:latin typeface="Bahnschrift" panose="020B0502040204020203" pitchFamily="34" charset="0"/>
            </a:endParaRPr>
          </a:p>
          <a:p>
            <a:r>
              <a:rPr lang="en-US" sz="2600" b="1" baseline="30000" dirty="0">
                <a:latin typeface="Bahnschrift" panose="020B0502040204020203" pitchFamily="34" charset="0"/>
              </a:rPr>
              <a:t>9 </a:t>
            </a:r>
            <a:r>
              <a:rPr lang="en-US" sz="2600" dirty="0">
                <a:latin typeface="Bahnschrift" panose="020B0502040204020203" pitchFamily="34" charset="0"/>
              </a:rPr>
              <a:t>he made known to us the mystery of his will according to his good pleasure, which he purposed in Christ, </a:t>
            </a:r>
          </a:p>
          <a:p>
            <a:endParaRPr lang="en-US" sz="2600" b="1" baseline="30000" dirty="0">
              <a:latin typeface="Bahnschrift" panose="020B0502040204020203" pitchFamily="34" charset="0"/>
            </a:endParaRPr>
          </a:p>
          <a:p>
            <a:r>
              <a:rPr lang="en-US" sz="2600" b="1" baseline="30000" dirty="0">
                <a:latin typeface="Bahnschrift" panose="020B0502040204020203" pitchFamily="34" charset="0"/>
              </a:rPr>
              <a:t>10 </a:t>
            </a:r>
            <a:r>
              <a:rPr lang="en-US" sz="2600" dirty="0">
                <a:latin typeface="Bahnschrift" panose="020B0502040204020203" pitchFamily="34" charset="0"/>
              </a:rPr>
              <a:t>to be put into effect when the times reach their fulfillment—to bring unity to all things in heaven and on earth under Christ.</a:t>
            </a:r>
          </a:p>
          <a:p>
            <a:endParaRPr lang="en-US" sz="2600" dirty="0">
              <a:latin typeface="Bahnschrift" panose="020B0502040204020203" pitchFamily="34" charset="0"/>
            </a:endParaRPr>
          </a:p>
          <a:p>
            <a:r>
              <a:rPr lang="en-US" sz="2600" b="1" baseline="30000" dirty="0">
                <a:latin typeface="Bahnschrift" panose="020B0502040204020203" pitchFamily="34" charset="0"/>
              </a:rPr>
              <a:t>11 </a:t>
            </a:r>
            <a:r>
              <a:rPr lang="en-US" sz="2600" dirty="0">
                <a:latin typeface="Bahnschrift" panose="020B0502040204020203" pitchFamily="34" charset="0"/>
              </a:rPr>
              <a:t>In him we were also chosen,</a:t>
            </a:r>
            <a:r>
              <a:rPr lang="en-US" sz="2600" baseline="30000" dirty="0">
                <a:latin typeface="Bahnschrift" panose="020B0502040204020203" pitchFamily="34" charset="0"/>
              </a:rPr>
              <a:t> </a:t>
            </a:r>
            <a:r>
              <a:rPr lang="en-US" sz="2600" dirty="0">
                <a:latin typeface="Bahnschrift" panose="020B0502040204020203" pitchFamily="34" charset="0"/>
              </a:rPr>
              <a:t>having been predestined according to the plan of him who works out everything in conformity with the purpose of his will, </a:t>
            </a:r>
          </a:p>
          <a:p>
            <a:endParaRPr lang="en-US" sz="2600" dirty="0">
              <a:latin typeface="Bahnschrift" panose="020B0502040204020203" pitchFamily="34" charset="0"/>
            </a:endParaRPr>
          </a:p>
          <a:p>
            <a:r>
              <a:rPr lang="en-US" sz="2600" b="1" baseline="30000" dirty="0">
                <a:latin typeface="Bahnschrift" panose="020B0502040204020203" pitchFamily="34" charset="0"/>
              </a:rPr>
              <a:t>12 </a:t>
            </a:r>
            <a:r>
              <a:rPr lang="en-US" sz="2600" dirty="0">
                <a:latin typeface="Bahnschrift" panose="020B0502040204020203" pitchFamily="34" charset="0"/>
              </a:rPr>
              <a:t>in order that we, who were the first to put our hope in Christ, might be for the praise of his glory. </a:t>
            </a:r>
          </a:p>
          <a:p>
            <a:endParaRPr lang="en-US" sz="2600" dirty="0">
              <a:latin typeface="Bahnschrift" panose="020B0502040204020203" pitchFamily="34" charset="0"/>
            </a:endParaRPr>
          </a:p>
          <a:p>
            <a:endParaRPr lang="en-US" dirty="0"/>
          </a:p>
        </p:txBody>
      </p:sp>
      <p:pic>
        <p:nvPicPr>
          <p:cNvPr id="4" name="Picture 3" descr="Logo&#10;&#10;Description automatically generated">
            <a:extLst>
              <a:ext uri="{FF2B5EF4-FFF2-40B4-BE49-F238E27FC236}">
                <a16:creationId xmlns:a16="http://schemas.microsoft.com/office/drawing/2014/main" id="{66477AEB-34E5-470C-AFB9-222C984185A6}"/>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6196240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658686" y="331467"/>
            <a:ext cx="10515600" cy="417025"/>
          </a:xfrm>
        </p:spPr>
        <p:txBody>
          <a:bodyPr>
            <a:noAutofit/>
          </a:bodyPr>
          <a:lstStyle/>
          <a:p>
            <a: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rPr>
              <a:t>Application - </a:t>
            </a:r>
            <a:r>
              <a:rPr lang="en-US" sz="3600" b="1" dirty="0">
                <a:solidFill>
                  <a:srgbClr val="0070C0"/>
                </a:solidFill>
                <a:effectLst>
                  <a:outerShdw blurRad="38100" dist="38100" dir="2700000" algn="tl">
                    <a:srgbClr val="000000">
                      <a:alpha val="43137"/>
                    </a:srgbClr>
                  </a:outerShdw>
                </a:effectLst>
                <a:latin typeface="Bahnschrift" panose="020B0502040204020203" pitchFamily="34" charset="0"/>
              </a:rPr>
              <a:t>Ephesians 1:13-19</a:t>
            </a:r>
            <a:endParaRPr lang="en-US" sz="3600" b="1" dirty="0">
              <a:solidFill>
                <a:srgbClr val="FF0000"/>
              </a:solidFill>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0" y="888737"/>
            <a:ext cx="11842322" cy="6181949"/>
          </a:xfrm>
        </p:spPr>
        <p:txBody>
          <a:bodyPr>
            <a:normAutofit/>
          </a:bodyPr>
          <a:lstStyle/>
          <a:p>
            <a:r>
              <a:rPr lang="en-US" sz="2400" b="1" baseline="30000" dirty="0">
                <a:latin typeface="Bahnschrift" panose="020B0502040204020203" pitchFamily="34" charset="0"/>
              </a:rPr>
              <a:t>13 </a:t>
            </a:r>
            <a:r>
              <a:rPr lang="en-US" sz="2400" dirty="0">
                <a:latin typeface="Bahnschrift" panose="020B0502040204020203" pitchFamily="34" charset="0"/>
              </a:rPr>
              <a:t>And you also were included in Christ when you heard the message of truth, the gospel of your salvation. When you believed, you were </a:t>
            </a:r>
            <a:r>
              <a:rPr lang="en-US" sz="2400" dirty="0">
                <a:highlight>
                  <a:srgbClr val="FFFF00"/>
                </a:highlight>
                <a:latin typeface="Bahnschrift" panose="020B0502040204020203" pitchFamily="34" charset="0"/>
              </a:rPr>
              <a:t>marked in him with a seal, the promised Holy Spirit, </a:t>
            </a:r>
          </a:p>
          <a:p>
            <a:endParaRPr lang="en-US" sz="2400" dirty="0">
              <a:highlight>
                <a:srgbClr val="FFFF00"/>
              </a:highlight>
              <a:latin typeface="Bahnschrift" panose="020B0502040204020203" pitchFamily="34" charset="0"/>
            </a:endParaRPr>
          </a:p>
          <a:p>
            <a:r>
              <a:rPr lang="en-US" sz="2400" b="1" baseline="30000" dirty="0">
                <a:latin typeface="Bahnschrift" panose="020B0502040204020203" pitchFamily="34" charset="0"/>
              </a:rPr>
              <a:t>14 </a:t>
            </a:r>
            <a:r>
              <a:rPr lang="en-US" sz="2400" dirty="0">
                <a:latin typeface="Bahnschrift" panose="020B0502040204020203" pitchFamily="34" charset="0"/>
              </a:rPr>
              <a:t>who is a deposit </a:t>
            </a:r>
            <a:r>
              <a:rPr lang="en-US" sz="2400" dirty="0">
                <a:highlight>
                  <a:srgbClr val="FFFF00"/>
                </a:highlight>
                <a:latin typeface="Bahnschrift" panose="020B0502040204020203" pitchFamily="34" charset="0"/>
              </a:rPr>
              <a:t>guaranteeing our inheritance </a:t>
            </a:r>
            <a:r>
              <a:rPr lang="en-US" sz="2400" dirty="0">
                <a:latin typeface="Bahnschrift" panose="020B0502040204020203" pitchFamily="34" charset="0"/>
              </a:rPr>
              <a:t>until the redemption of those who are God’s possession—to the praise of his glory.</a:t>
            </a:r>
          </a:p>
          <a:p>
            <a:r>
              <a:rPr lang="en-US" sz="2400" b="1" baseline="30000" dirty="0">
                <a:latin typeface="Bahnschrift" panose="020B0502040204020203" pitchFamily="34" charset="0"/>
              </a:rPr>
              <a:t>17 </a:t>
            </a:r>
            <a:r>
              <a:rPr lang="en-US" sz="2400" dirty="0">
                <a:latin typeface="Bahnschrift" panose="020B0502040204020203" pitchFamily="34" charset="0"/>
              </a:rPr>
              <a:t>I keep asking that the God of our Lord Jesus Christ, the glorious Father, may give you the Spirit of wisdom and revelation, so that you may know him better. </a:t>
            </a:r>
          </a:p>
          <a:p>
            <a:endParaRPr lang="en-US" sz="2400" dirty="0">
              <a:latin typeface="Bahnschrift" panose="020B0502040204020203" pitchFamily="34" charset="0"/>
            </a:endParaRPr>
          </a:p>
          <a:p>
            <a:r>
              <a:rPr lang="en-US" sz="2400" b="1" baseline="30000" dirty="0">
                <a:latin typeface="Bahnschrift" panose="020B0502040204020203" pitchFamily="34" charset="0"/>
              </a:rPr>
              <a:t>18 </a:t>
            </a:r>
            <a:r>
              <a:rPr lang="en-US" sz="2400" dirty="0">
                <a:latin typeface="Bahnschrift" panose="020B0502040204020203" pitchFamily="34" charset="0"/>
              </a:rPr>
              <a:t>I pray that the </a:t>
            </a:r>
            <a:r>
              <a:rPr lang="en-US" sz="2400" dirty="0">
                <a:highlight>
                  <a:srgbClr val="FFFF00"/>
                </a:highlight>
                <a:latin typeface="Bahnschrift" panose="020B0502040204020203" pitchFamily="34" charset="0"/>
              </a:rPr>
              <a:t>eyes of your heart may be enlightened in order that you may know the hope to which he has called you</a:t>
            </a:r>
            <a:r>
              <a:rPr lang="en-US" sz="2400" dirty="0">
                <a:latin typeface="Bahnschrift" panose="020B0502040204020203" pitchFamily="34" charset="0"/>
              </a:rPr>
              <a:t>, the riches of his glorious inheritance in his holy people, </a:t>
            </a:r>
          </a:p>
          <a:p>
            <a:endParaRPr lang="en-US" sz="2400" dirty="0">
              <a:latin typeface="Bahnschrift" panose="020B0502040204020203" pitchFamily="34" charset="0"/>
            </a:endParaRPr>
          </a:p>
          <a:p>
            <a:r>
              <a:rPr lang="en-US" sz="2400" b="1" baseline="30000" dirty="0">
                <a:latin typeface="Bahnschrift" panose="020B0502040204020203" pitchFamily="34" charset="0"/>
              </a:rPr>
              <a:t>19 </a:t>
            </a:r>
            <a:r>
              <a:rPr lang="en-US" sz="2400" dirty="0">
                <a:latin typeface="Bahnschrift" panose="020B0502040204020203" pitchFamily="34" charset="0"/>
              </a:rPr>
              <a:t>and his incomparably great power for us who believe. That power is the same as the mighty strength</a:t>
            </a:r>
          </a:p>
        </p:txBody>
      </p:sp>
      <p:pic>
        <p:nvPicPr>
          <p:cNvPr id="4" name="Picture 3" descr="Logo&#10;&#10;Description automatically generated">
            <a:extLst>
              <a:ext uri="{FF2B5EF4-FFF2-40B4-BE49-F238E27FC236}">
                <a16:creationId xmlns:a16="http://schemas.microsoft.com/office/drawing/2014/main" id="{66477AEB-34E5-470C-AFB9-222C984185A6}"/>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149099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9D3FE-A61B-42C5-A9BF-17DD760DB9A8}"/>
              </a:ext>
            </a:extLst>
          </p:cNvPr>
          <p:cNvSpPr>
            <a:spLocks noGrp="1"/>
          </p:cNvSpPr>
          <p:nvPr>
            <p:ph type="ctrTitle"/>
          </p:nvPr>
        </p:nvSpPr>
        <p:spPr>
          <a:xfrm>
            <a:off x="56097" y="693683"/>
            <a:ext cx="11904029" cy="1408386"/>
          </a:xfrm>
        </p:spPr>
        <p:txBody>
          <a:bodyPr>
            <a:normAutofit fontScale="90000"/>
          </a:bodyPr>
          <a:lstStyle/>
          <a:p>
            <a:br>
              <a:rPr lang="en-US" b="1" dirty="0">
                <a:latin typeface="Agency FB" panose="020B0503020202020204" pitchFamily="34" charset="0"/>
              </a:rPr>
            </a:br>
            <a:br>
              <a:rPr lang="en-US" b="1" dirty="0">
                <a:latin typeface="Agency FB" panose="020B0503020202020204" pitchFamily="34" charset="0"/>
              </a:rPr>
            </a:br>
            <a:br>
              <a:rPr lang="en-US" b="1" dirty="0">
                <a:solidFill>
                  <a:srgbClr val="7030A0"/>
                </a:solidFill>
                <a:effectLst>
                  <a:outerShdw blurRad="38100" dist="38100" dir="2700000" algn="tl">
                    <a:srgbClr val="000000">
                      <a:alpha val="43137"/>
                    </a:srgbClr>
                  </a:outerShdw>
                </a:effectLst>
                <a:latin typeface="Algerian" panose="04020705040A02060702" pitchFamily="82" charset="0"/>
              </a:rPr>
            </a:br>
            <a:r>
              <a:rPr lang="en-US" sz="4900" b="1" dirty="0">
                <a:solidFill>
                  <a:srgbClr val="7030A0"/>
                </a:solidFill>
                <a:effectLst>
                  <a:outerShdw blurRad="38100" dist="38100" dir="2700000" algn="tl">
                    <a:srgbClr val="000000">
                      <a:alpha val="43137"/>
                    </a:srgbClr>
                  </a:outerShdw>
                </a:effectLst>
                <a:latin typeface="Algerian" panose="04020705040A02060702" pitchFamily="82" charset="0"/>
              </a:rPr>
              <a:t>The Eyes of Faith</a:t>
            </a:r>
          </a:p>
        </p:txBody>
      </p:sp>
      <p:sp>
        <p:nvSpPr>
          <p:cNvPr id="3" name="Subtitle 2">
            <a:extLst>
              <a:ext uri="{FF2B5EF4-FFF2-40B4-BE49-F238E27FC236}">
                <a16:creationId xmlns:a16="http://schemas.microsoft.com/office/drawing/2014/main" id="{2ADFC47A-8D74-4025-8774-03153097339A}"/>
              </a:ext>
            </a:extLst>
          </p:cNvPr>
          <p:cNvSpPr>
            <a:spLocks noGrp="1"/>
          </p:cNvSpPr>
          <p:nvPr>
            <p:ph type="subTitle" idx="1"/>
          </p:nvPr>
        </p:nvSpPr>
        <p:spPr>
          <a:xfrm>
            <a:off x="56097" y="2885091"/>
            <a:ext cx="11904029" cy="1870841"/>
          </a:xfrm>
        </p:spPr>
        <p:txBody>
          <a:bodyPr>
            <a:normAutofit/>
          </a:bodyPr>
          <a:lstStyle/>
          <a:p>
            <a:r>
              <a:rPr lang="en-US" sz="3600" b="1" dirty="0">
                <a:effectLst>
                  <a:outerShdw blurRad="38100" dist="38100" dir="2700000" algn="tl">
                    <a:srgbClr val="000000">
                      <a:alpha val="43137"/>
                    </a:srgbClr>
                  </a:outerShdw>
                </a:effectLst>
                <a:latin typeface="Bahnschrift" panose="020B0502040204020203" pitchFamily="34" charset="0"/>
              </a:rPr>
              <a:t>Hebrews 11:10 TPT </a:t>
            </a:r>
          </a:p>
          <a:p>
            <a:r>
              <a:rPr lang="en-US" sz="3600" dirty="0">
                <a:latin typeface="Bahnschrift" panose="020B0502040204020203" pitchFamily="34" charset="0"/>
              </a:rPr>
              <a:t>“His </a:t>
            </a:r>
            <a:r>
              <a:rPr lang="en-US" sz="3600" b="1" u="sng" dirty="0">
                <a:effectLst>
                  <a:outerShdw blurRad="38100" dist="38100" dir="2700000" algn="tl">
                    <a:srgbClr val="000000">
                      <a:alpha val="43137"/>
                    </a:srgbClr>
                  </a:outerShdw>
                </a:effectLst>
                <a:latin typeface="Bahnschrift" panose="020B0502040204020203" pitchFamily="34" charset="0"/>
              </a:rPr>
              <a:t>eyes of faith </a:t>
            </a:r>
            <a:r>
              <a:rPr lang="en-US" sz="3600" dirty="0">
                <a:latin typeface="Bahnschrift" panose="020B0502040204020203" pitchFamily="34" charset="0"/>
              </a:rPr>
              <a:t>were set on the city with unshakable foundations, whose architect and builder is God Himself.” </a:t>
            </a:r>
          </a:p>
          <a:p>
            <a:endParaRPr lang="en-US" sz="3600" b="1" dirty="0">
              <a:solidFill>
                <a:srgbClr val="7030A0"/>
              </a:solidFill>
            </a:endParaRPr>
          </a:p>
        </p:txBody>
      </p:sp>
      <p:pic>
        <p:nvPicPr>
          <p:cNvPr id="4" name="Picture 3" descr="Logo&#10;&#10;Description automatically generated">
            <a:extLst>
              <a:ext uri="{FF2B5EF4-FFF2-40B4-BE49-F238E27FC236}">
                <a16:creationId xmlns:a16="http://schemas.microsoft.com/office/drawing/2014/main" id="{09DAFED7-DBFA-4025-93DA-B44C5ACC643B}"/>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41643517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6C1E-90F2-4414-9F86-6F69DA33D6B7}"/>
              </a:ext>
            </a:extLst>
          </p:cNvPr>
          <p:cNvSpPr>
            <a:spLocks noGrp="1"/>
          </p:cNvSpPr>
          <p:nvPr>
            <p:ph type="title"/>
          </p:nvPr>
        </p:nvSpPr>
        <p:spPr>
          <a:xfrm>
            <a:off x="748442" y="73414"/>
            <a:ext cx="10515600" cy="801717"/>
          </a:xfrm>
        </p:spPr>
        <p:txBody>
          <a:bodyPr>
            <a:normAutofit/>
          </a:bodyPr>
          <a:lstStyle/>
          <a:p>
            <a:pPr algn="ctr"/>
            <a: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rPr>
              <a:t>Conclusion</a:t>
            </a:r>
          </a:p>
        </p:txBody>
      </p:sp>
      <p:sp>
        <p:nvSpPr>
          <p:cNvPr id="3" name="Content Placeholder 2">
            <a:extLst>
              <a:ext uri="{FF2B5EF4-FFF2-40B4-BE49-F238E27FC236}">
                <a16:creationId xmlns:a16="http://schemas.microsoft.com/office/drawing/2014/main" id="{6BB2AFFF-6B80-485B-8A71-3E50FF33BB13}"/>
              </a:ext>
            </a:extLst>
          </p:cNvPr>
          <p:cNvSpPr>
            <a:spLocks noGrp="1"/>
          </p:cNvSpPr>
          <p:nvPr>
            <p:ph idx="1"/>
          </p:nvPr>
        </p:nvSpPr>
        <p:spPr>
          <a:xfrm>
            <a:off x="168294" y="970498"/>
            <a:ext cx="11842322" cy="5766891"/>
          </a:xfrm>
        </p:spPr>
        <p:txBody>
          <a:bodyPr>
            <a:normAutofit/>
          </a:bodyPr>
          <a:lstStyle/>
          <a:p>
            <a:r>
              <a:rPr lang="en-US" sz="2600" dirty="0">
                <a:latin typeface="Bahnschrift" panose="020B0502040204020203" pitchFamily="34" charset="0"/>
              </a:rPr>
              <a:t>We must note here that for faith to rise in your life you need to have the eyes of your heart enlightened to God’s calling and the surpassing greatness of His power. </a:t>
            </a:r>
          </a:p>
          <a:p>
            <a:endParaRPr lang="en-US" sz="2600" dirty="0">
              <a:latin typeface="Bahnschrift" panose="020B0502040204020203" pitchFamily="34" charset="0"/>
            </a:endParaRPr>
          </a:p>
          <a:p>
            <a:r>
              <a:rPr lang="en-US" sz="2600" dirty="0">
                <a:latin typeface="Bahnschrift" panose="020B0502040204020203" pitchFamily="34" charset="0"/>
              </a:rPr>
              <a:t>When you see things through the eyes of faith, God is always bigger than your problems. </a:t>
            </a:r>
          </a:p>
          <a:p>
            <a:endParaRPr lang="en-US" sz="2600" dirty="0">
              <a:latin typeface="Bahnschrift" panose="020B0502040204020203" pitchFamily="34" charset="0"/>
            </a:endParaRPr>
          </a:p>
          <a:p>
            <a:r>
              <a:rPr lang="en-US" sz="2600" dirty="0">
                <a:latin typeface="Bahnschrift" panose="020B0502040204020203" pitchFamily="34" charset="0"/>
              </a:rPr>
              <a:t>Fear, anxiety, and hopelessness melt away in the light of His glory</a:t>
            </a:r>
          </a:p>
          <a:p>
            <a:endParaRPr lang="en-US" sz="2600" dirty="0">
              <a:latin typeface="Bahnschrift" panose="020B0502040204020203" pitchFamily="34" charset="0"/>
            </a:endParaRPr>
          </a:p>
          <a:p>
            <a:r>
              <a:rPr lang="en-US" sz="2600" dirty="0">
                <a:latin typeface="Bahnschrift" panose="020B0502040204020203" pitchFamily="34" charset="0"/>
              </a:rPr>
              <a:t>We are </a:t>
            </a:r>
            <a:r>
              <a:rPr lang="en-US" sz="2600" dirty="0">
                <a:highlight>
                  <a:srgbClr val="FFFF00"/>
                </a:highlight>
                <a:latin typeface="Bahnschrift" panose="020B0502040204020203" pitchFamily="34" charset="0"/>
              </a:rPr>
              <a:t>blessed</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chosen</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saved</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holy</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blameless</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loved</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adopted</a:t>
            </a:r>
            <a:r>
              <a:rPr lang="en-US" sz="2600" dirty="0">
                <a:latin typeface="Bahnschrift" panose="020B0502040204020203" pitchFamily="34" charset="0"/>
              </a:rPr>
              <a:t> (God destined us for higher dignity, co-heirs with Christ, than even creation would bestow on us), </a:t>
            </a:r>
            <a:r>
              <a:rPr lang="en-US" sz="2600" dirty="0">
                <a:highlight>
                  <a:srgbClr val="FFFF00"/>
                </a:highlight>
                <a:latin typeface="Bahnschrift" panose="020B0502040204020203" pitchFamily="34" charset="0"/>
              </a:rPr>
              <a:t>accepted</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redeemed</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forgiven</a:t>
            </a:r>
            <a:r>
              <a:rPr lang="en-US" sz="2600" dirty="0">
                <a:latin typeface="Bahnschrift" panose="020B0502040204020203" pitchFamily="34" charset="0"/>
              </a:rPr>
              <a:t>, </a:t>
            </a:r>
            <a:r>
              <a:rPr lang="en-US" sz="2600" dirty="0">
                <a:highlight>
                  <a:srgbClr val="FFFF00"/>
                </a:highlight>
                <a:latin typeface="Bahnschrift" panose="020B0502040204020203" pitchFamily="34" charset="0"/>
              </a:rPr>
              <a:t>sealed with the Holy Spirit of promise </a:t>
            </a:r>
            <a:r>
              <a:rPr lang="en-US" sz="2600" dirty="0">
                <a:latin typeface="Bahnschrift" panose="020B0502040204020203" pitchFamily="34" charset="0"/>
              </a:rPr>
              <a:t>Who is a guarantee of our inheritance</a:t>
            </a:r>
          </a:p>
        </p:txBody>
      </p:sp>
      <p:pic>
        <p:nvPicPr>
          <p:cNvPr id="4" name="Picture 3" descr="Logo&#10;&#10;Description automatically generated">
            <a:extLst>
              <a:ext uri="{FF2B5EF4-FFF2-40B4-BE49-F238E27FC236}">
                <a16:creationId xmlns:a16="http://schemas.microsoft.com/office/drawing/2014/main" id="{2C8A065C-72F4-49C9-895C-73FFADB44EEA}"/>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587822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EFE41-4664-4991-97EC-C7652BBDD3AC}"/>
              </a:ext>
            </a:extLst>
          </p:cNvPr>
          <p:cNvSpPr>
            <a:spLocks noGrp="1"/>
          </p:cNvSpPr>
          <p:nvPr>
            <p:ph type="ctrTitle"/>
          </p:nvPr>
        </p:nvSpPr>
        <p:spPr>
          <a:xfrm>
            <a:off x="4993481" y="520995"/>
            <a:ext cx="6757411" cy="1786269"/>
          </a:xfrm>
          <a:noFill/>
          <a:ln w="19050">
            <a:noFill/>
            <a:prstDash val="dash"/>
          </a:ln>
        </p:spPr>
        <p:txBody>
          <a:bodyPr>
            <a:normAutofit/>
          </a:bodyPr>
          <a:lstStyle/>
          <a:p>
            <a:r>
              <a:rPr lang="en-US" sz="2400" b="1" cap="none" dirty="0"/>
              <a:t>- Call or email using the information </a:t>
            </a:r>
            <a:br>
              <a:rPr lang="en-US" sz="2400" b="1" cap="none" dirty="0"/>
            </a:br>
            <a:r>
              <a:rPr lang="en-US" sz="2400" b="1" cap="none" dirty="0"/>
              <a:t>below to schedule an appointment to speak with</a:t>
            </a:r>
            <a:br>
              <a:rPr lang="en-US" sz="2400" b="1" cap="none" dirty="0"/>
            </a:br>
            <a:r>
              <a:rPr lang="en-US" sz="2400" b="1" cap="none" dirty="0"/>
              <a:t> any of the leaders</a:t>
            </a:r>
            <a:r>
              <a:rPr lang="en-US" sz="1800" b="1" cap="none" dirty="0"/>
              <a:t>. </a:t>
            </a:r>
            <a:br>
              <a:rPr lang="en-US" sz="1800" b="1" cap="none" dirty="0"/>
            </a:br>
            <a:endParaRPr lang="en-US" sz="1800" b="1" cap="none" dirty="0"/>
          </a:p>
        </p:txBody>
      </p:sp>
      <p:pic>
        <p:nvPicPr>
          <p:cNvPr id="6" name="Picture 5" descr="Logo&#10;&#10;Description automatically generated">
            <a:extLst>
              <a:ext uri="{FF2B5EF4-FFF2-40B4-BE49-F238E27FC236}">
                <a16:creationId xmlns:a16="http://schemas.microsoft.com/office/drawing/2014/main" id="{0073B78A-68A1-4FEE-B619-1A4F73375A58}"/>
              </a:ext>
            </a:extLst>
          </p:cNvPr>
          <p:cNvPicPr>
            <a:picLocks noChangeAspect="1"/>
          </p:cNvPicPr>
          <p:nvPr/>
        </p:nvPicPr>
        <p:blipFill rotWithShape="1">
          <a:blip r:embed="rId2"/>
          <a:srcRect r="2747" b="-3"/>
          <a:stretch/>
        </p:blipFill>
        <p:spPr>
          <a:xfrm>
            <a:off x="7911307" y="3429000"/>
            <a:ext cx="4166300" cy="4284145"/>
          </a:xfrm>
          <a:prstGeom prst="rect">
            <a:avLst/>
          </a:prstGeom>
        </p:spPr>
      </p:pic>
      <p:sp>
        <p:nvSpPr>
          <p:cNvPr id="5" name="TextBox 4">
            <a:extLst>
              <a:ext uri="{FF2B5EF4-FFF2-40B4-BE49-F238E27FC236}">
                <a16:creationId xmlns:a16="http://schemas.microsoft.com/office/drawing/2014/main" id="{92F69CA3-0E4F-41B9-9205-8C149EF5998B}"/>
              </a:ext>
            </a:extLst>
          </p:cNvPr>
          <p:cNvSpPr txBox="1"/>
          <p:nvPr/>
        </p:nvSpPr>
        <p:spPr>
          <a:xfrm>
            <a:off x="292893" y="2547149"/>
            <a:ext cx="6481389" cy="2717795"/>
          </a:xfrm>
          <a:prstGeom prst="rect">
            <a:avLst/>
          </a:prstGeom>
          <a:noFill/>
        </p:spPr>
        <p:txBody>
          <a:bodyPr wrap="square">
            <a:spAutoFit/>
          </a:bodyPr>
          <a:lstStyle/>
          <a:p>
            <a:r>
              <a:rPr lang="en-US" b="1" dirty="0">
                <a:solidFill>
                  <a:srgbClr val="00B050"/>
                </a:solidFill>
                <a:latin typeface="Bodoni MT" panose="02070603080606020203" pitchFamily="18" charset="0"/>
              </a:rPr>
              <a:t>Website: </a:t>
            </a:r>
            <a:r>
              <a:rPr lang="en-US" b="1" dirty="0">
                <a:latin typeface="Bodoni MT" panose="02070603080606020203" pitchFamily="18" charset="0"/>
              </a:rPr>
              <a:t>www.toms-lifestyle.org </a:t>
            </a:r>
          </a:p>
          <a:p>
            <a:r>
              <a:rPr lang="en-US" b="1" dirty="0">
                <a:solidFill>
                  <a:srgbClr val="00B050"/>
                </a:solidFill>
                <a:latin typeface="Bodoni MT" panose="02070603080606020203" pitchFamily="18" charset="0"/>
              </a:rPr>
              <a:t>YouTube Page: </a:t>
            </a:r>
            <a:r>
              <a:rPr lang="en-US" b="1" dirty="0">
                <a:latin typeface="Bodoni MT" panose="02070603080606020203" pitchFamily="18" charset="0"/>
              </a:rPr>
              <a:t>The </a:t>
            </a:r>
            <a:r>
              <a:rPr lang="en-US" b="1" dirty="0" err="1">
                <a:latin typeface="Bodoni MT" panose="02070603080606020203" pitchFamily="18" charset="0"/>
              </a:rPr>
              <a:t>Outgivers</a:t>
            </a:r>
            <a:r>
              <a:rPr lang="en-US" b="1" dirty="0">
                <a:latin typeface="Bodoni MT" panose="02070603080606020203" pitchFamily="18" charset="0"/>
              </a:rPr>
              <a:t> Ministries (TOMS)                                      </a:t>
            </a:r>
          </a:p>
          <a:p>
            <a:r>
              <a:rPr lang="en-US" b="1" dirty="0">
                <a:solidFill>
                  <a:srgbClr val="00B050"/>
                </a:solidFill>
                <a:latin typeface="Bodoni MT" panose="02070603080606020203" pitchFamily="18" charset="0"/>
              </a:rPr>
              <a:t>Blog: </a:t>
            </a:r>
            <a:r>
              <a:rPr lang="en-US" b="1" dirty="0">
                <a:latin typeface="Bodoni MT" panose="02070603080606020203" pitchFamily="18" charset="0"/>
              </a:rPr>
              <a:t>www.outgivers.blogspot.com                           </a:t>
            </a:r>
          </a:p>
          <a:p>
            <a:r>
              <a:rPr lang="en-US" b="1" dirty="0">
                <a:solidFill>
                  <a:srgbClr val="00B050"/>
                </a:solidFill>
                <a:latin typeface="Bodoni MT" panose="02070603080606020203" pitchFamily="18" charset="0"/>
              </a:rPr>
              <a:t>Facebook page: </a:t>
            </a:r>
            <a:r>
              <a:rPr lang="en-US" b="1" dirty="0">
                <a:latin typeface="Bodoni MT" panose="02070603080606020203" pitchFamily="18" charset="0"/>
              </a:rPr>
              <a:t>www.facebook.com/aboundinchrist   </a:t>
            </a:r>
          </a:p>
          <a:p>
            <a:r>
              <a:rPr lang="en-US" b="1" dirty="0">
                <a:solidFill>
                  <a:srgbClr val="00B050"/>
                </a:solidFill>
                <a:latin typeface="Bodoni MT" panose="02070603080606020203" pitchFamily="18" charset="0"/>
              </a:rPr>
              <a:t>Email: </a:t>
            </a:r>
            <a:r>
              <a:rPr lang="en-US" b="1" dirty="0">
                <a:latin typeface="Bodoni MT" panose="02070603080606020203" pitchFamily="18" charset="0"/>
              </a:rPr>
              <a:t>info@toms-lifestyle.org </a:t>
            </a:r>
          </a:p>
          <a:p>
            <a:r>
              <a:rPr lang="en-US" b="1" dirty="0">
                <a:solidFill>
                  <a:srgbClr val="00B050"/>
                </a:solidFill>
                <a:latin typeface="Bodoni MT" panose="02070603080606020203" pitchFamily="18" charset="0"/>
              </a:rPr>
              <a:t>Address: </a:t>
            </a:r>
            <a:r>
              <a:rPr lang="en-US" b="1" dirty="0">
                <a:latin typeface="Bodoni MT" panose="02070603080606020203" pitchFamily="18" charset="0"/>
              </a:rPr>
              <a:t>P.O. Box 86362 Gaithersburg, MD 20886  </a:t>
            </a:r>
          </a:p>
          <a:p>
            <a:r>
              <a:rPr lang="en-US" b="1" dirty="0">
                <a:solidFill>
                  <a:srgbClr val="00B050"/>
                </a:solidFill>
                <a:latin typeface="Bodoni MT" panose="02070603080606020203" pitchFamily="18" charset="0"/>
              </a:rPr>
              <a:t>Phone #: </a:t>
            </a:r>
            <a:r>
              <a:rPr lang="en-US" b="1" dirty="0">
                <a:latin typeface="Bodoni MT" panose="02070603080606020203" pitchFamily="18" charset="0"/>
              </a:rPr>
              <a:t>1.844.762.3332 </a:t>
            </a:r>
          </a:p>
          <a:p>
            <a:pPr marL="0" marR="0">
              <a:lnSpc>
                <a:spcPct val="107000"/>
              </a:lnSpc>
              <a:spcBef>
                <a:spcPts val="0"/>
              </a:spcBef>
              <a:spcAft>
                <a:spcPts val="800"/>
              </a:spcAft>
            </a:pPr>
            <a:r>
              <a:rPr lang="en-US" b="1" dirty="0">
                <a:effectLst/>
                <a:latin typeface="Bodoni MT" panose="02070603080606020203" pitchFamily="18" charset="0"/>
                <a:ea typeface="Calibri" panose="020F0502020204030204" pitchFamily="34" charset="0"/>
                <a:cs typeface="Times New Roman" panose="02020603050405020304" pitchFamily="18" charset="0"/>
              </a:rPr>
              <a:t>                 1.571.278.7680</a:t>
            </a:r>
          </a:p>
          <a:p>
            <a:pPr marL="0" marR="0">
              <a:lnSpc>
                <a:spcPct val="107000"/>
              </a:lnSpc>
              <a:spcBef>
                <a:spcPts val="0"/>
              </a:spcBef>
              <a:spcAft>
                <a:spcPts val="800"/>
              </a:spcAft>
            </a:pPr>
            <a:r>
              <a:rPr lang="en-US" b="1" dirty="0">
                <a:latin typeface="Bodoni MT" panose="02070603080606020203" pitchFamily="18" charset="0"/>
                <a:ea typeface="Calibri" panose="020F0502020204030204" pitchFamily="34" charset="0"/>
                <a:cs typeface="Times New Roman" panose="02020603050405020304" pitchFamily="18" charset="0"/>
              </a:rPr>
              <a:t>	1.240.328.2211</a:t>
            </a:r>
            <a:endParaRPr lang="en-US" b="1" dirty="0">
              <a:effectLst/>
              <a:latin typeface="Bodoni MT" panose="020706030806060202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329119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85690-D7A4-440C-9836-CE9911F7C82C}"/>
              </a:ext>
            </a:extLst>
          </p:cNvPr>
          <p:cNvSpPr>
            <a:spLocks noGrp="1"/>
          </p:cNvSpPr>
          <p:nvPr>
            <p:ph type="title"/>
          </p:nvPr>
        </p:nvSpPr>
        <p:spPr>
          <a:xfrm>
            <a:off x="899908" y="118294"/>
            <a:ext cx="10515600" cy="895990"/>
          </a:xfrm>
        </p:spPr>
        <p:txBody>
          <a:bodyPr>
            <a:normAutofit/>
          </a:bodyPr>
          <a:lstStyle/>
          <a:p>
            <a:r>
              <a:rPr lang="en-US" sz="3600" b="1" dirty="0">
                <a:solidFill>
                  <a:srgbClr val="C00000"/>
                </a:solidFill>
                <a:effectLst>
                  <a:outerShdw blurRad="38100" dist="38100" dir="2700000" algn="tl">
                    <a:srgbClr val="000000">
                      <a:alpha val="43137"/>
                    </a:srgbClr>
                  </a:outerShdw>
                </a:effectLst>
                <a:latin typeface="Bahnschrift" panose="020B0502040204020203" pitchFamily="34" charset="0"/>
              </a:rPr>
              <a:t>Eyes</a:t>
            </a:r>
          </a:p>
        </p:txBody>
      </p:sp>
      <p:sp>
        <p:nvSpPr>
          <p:cNvPr id="3" name="Content Placeholder 2">
            <a:extLst>
              <a:ext uri="{FF2B5EF4-FFF2-40B4-BE49-F238E27FC236}">
                <a16:creationId xmlns:a16="http://schemas.microsoft.com/office/drawing/2014/main" id="{35600DCB-305F-42A8-A197-12E83D366EA8}"/>
              </a:ext>
            </a:extLst>
          </p:cNvPr>
          <p:cNvSpPr>
            <a:spLocks noGrp="1"/>
          </p:cNvSpPr>
          <p:nvPr>
            <p:ph idx="1"/>
          </p:nvPr>
        </p:nvSpPr>
        <p:spPr>
          <a:xfrm>
            <a:off x="400664" y="1014283"/>
            <a:ext cx="10695084" cy="5285539"/>
          </a:xfrm>
        </p:spPr>
        <p:txBody>
          <a:bodyPr>
            <a:normAutofit fontScale="92500" lnSpcReduction="20000"/>
          </a:bodyPr>
          <a:lstStyle/>
          <a:p>
            <a:r>
              <a:rPr lang="en-US" sz="2600" dirty="0">
                <a:effectLst/>
                <a:latin typeface="Bahnschrift" panose="020B0502040204020203" pitchFamily="34" charset="0"/>
                <a:ea typeface="Calibri" panose="020F0502020204030204" pitchFamily="34" charset="0"/>
                <a:cs typeface="Times New Roman" panose="02020603050405020304" pitchFamily="18" charset="0"/>
              </a:rPr>
              <a:t>Filters that determine how we see.</a:t>
            </a:r>
          </a:p>
          <a:p>
            <a:pPr marL="0" indent="0">
              <a:buNone/>
            </a:pPr>
            <a:endParaRPr lang="en-US" sz="2600" dirty="0">
              <a:effectLst/>
              <a:latin typeface="Bahnschrift" panose="020B0502040204020203" pitchFamily="34" charset="0"/>
              <a:ea typeface="Calibri" panose="020F0502020204030204" pitchFamily="34" charset="0"/>
              <a:cs typeface="Times New Roman" panose="02020603050405020304" pitchFamily="18" charset="0"/>
            </a:endParaRPr>
          </a:p>
          <a:p>
            <a:r>
              <a:rPr lang="en-US" sz="2600" dirty="0">
                <a:latin typeface="Bahnschrift" panose="020B0502040204020203" pitchFamily="34" charset="0"/>
                <a:ea typeface="Calibri" panose="020F0502020204030204" pitchFamily="34" charset="0"/>
                <a:cs typeface="Times New Roman" panose="02020603050405020304" pitchFamily="18" charset="0"/>
              </a:rPr>
              <a:t>Two physical eyes.</a:t>
            </a:r>
          </a:p>
          <a:p>
            <a:endParaRPr lang="en-US" sz="2600" dirty="0">
              <a:latin typeface="Bahnschrift" panose="020B0502040204020203" pitchFamily="34" charset="0"/>
              <a:ea typeface="Calibri" panose="020F0502020204030204" pitchFamily="34" charset="0"/>
              <a:cs typeface="Times New Roman" panose="02020603050405020304" pitchFamily="18" charset="0"/>
            </a:endParaRPr>
          </a:p>
          <a:p>
            <a:r>
              <a:rPr lang="en-US" sz="2600" dirty="0">
                <a:latin typeface="Bahnschrift" panose="020B0502040204020203" pitchFamily="34" charset="0"/>
                <a:ea typeface="Calibri" panose="020F0502020204030204" pitchFamily="34" charset="0"/>
                <a:cs typeface="Times New Roman" panose="02020603050405020304" pitchFamily="18" charset="0"/>
              </a:rPr>
              <a:t>Numerous others embedded in our spirit and soul.</a:t>
            </a:r>
          </a:p>
          <a:p>
            <a:endParaRPr lang="en-US" sz="2600" dirty="0">
              <a:effectLst/>
              <a:latin typeface="Bahnschrift" panose="020B0502040204020203" pitchFamily="34" charset="0"/>
              <a:ea typeface="Calibri" panose="020F0502020204030204" pitchFamily="34" charset="0"/>
              <a:cs typeface="Times New Roman" panose="02020603050405020304" pitchFamily="18" charset="0"/>
            </a:endParaRPr>
          </a:p>
          <a:p>
            <a:r>
              <a:rPr lang="en-US" sz="2600" dirty="0">
                <a:latin typeface="Bahnschrift" panose="020B0502040204020203" pitchFamily="34" charset="0"/>
                <a:ea typeface="Calibri" panose="020F0502020204030204" pitchFamily="34" charset="0"/>
                <a:cs typeface="Times New Roman" panose="02020603050405020304" pitchFamily="18" charset="0"/>
              </a:rPr>
              <a:t>Physical eyes will feed your soul – mind, will, emotions.</a:t>
            </a:r>
          </a:p>
          <a:p>
            <a:endParaRPr lang="en-US" sz="2600" dirty="0">
              <a:effectLst/>
              <a:latin typeface="Bahnschrift" panose="020B0502040204020203" pitchFamily="34" charset="0"/>
              <a:ea typeface="Calibri" panose="020F0502020204030204" pitchFamily="34" charset="0"/>
              <a:cs typeface="Times New Roman" panose="02020603050405020304" pitchFamily="18" charset="0"/>
            </a:endParaRPr>
          </a:p>
          <a:p>
            <a:r>
              <a:rPr lang="en-US" sz="2600" dirty="0">
                <a:latin typeface="Bahnschrift" panose="020B0502040204020203" pitchFamily="34" charset="0"/>
                <a:ea typeface="Calibri" panose="020F0502020204030204" pitchFamily="34" charset="0"/>
                <a:cs typeface="Times New Roman" panose="02020603050405020304" pitchFamily="18" charset="0"/>
              </a:rPr>
              <a:t>Switch filters: Eyes of envy sees unfairness, eyes of offense sees faults, etc.</a:t>
            </a:r>
          </a:p>
          <a:p>
            <a:endParaRPr lang="en-US" sz="2600" dirty="0">
              <a:effectLst/>
              <a:latin typeface="Bahnschrift" panose="020B0502040204020203" pitchFamily="34" charset="0"/>
              <a:ea typeface="Calibri" panose="020F0502020204030204" pitchFamily="34" charset="0"/>
              <a:cs typeface="Times New Roman" panose="02020603050405020304" pitchFamily="18" charset="0"/>
            </a:endParaRPr>
          </a:p>
          <a:p>
            <a:r>
              <a:rPr lang="en-US" sz="2600" dirty="0">
                <a:latin typeface="Bahnschrift" panose="020B0502040204020203" pitchFamily="34" charset="0"/>
                <a:ea typeface="Calibri" panose="020F0502020204030204" pitchFamily="34" charset="0"/>
                <a:cs typeface="Times New Roman" panose="02020603050405020304" pitchFamily="18" charset="0"/>
              </a:rPr>
              <a:t>Spiritual eyes are fed by The Spirit – conscience, intuition, communion.</a:t>
            </a:r>
          </a:p>
          <a:p>
            <a:endParaRPr lang="en-US" sz="2600" dirty="0">
              <a:latin typeface="Bahnschrift" panose="020B0502040204020203" pitchFamily="34" charset="0"/>
              <a:ea typeface="Calibri" panose="020F0502020204030204" pitchFamily="34" charset="0"/>
              <a:cs typeface="Times New Roman" panose="02020603050405020304" pitchFamily="18" charset="0"/>
            </a:endParaRPr>
          </a:p>
          <a:p>
            <a:r>
              <a:rPr lang="en-US" sz="2600" dirty="0">
                <a:effectLst/>
                <a:latin typeface="Bahnschrift" panose="020B0502040204020203" pitchFamily="34" charset="0"/>
                <a:ea typeface="Calibri" panose="020F0502020204030204" pitchFamily="34" charset="0"/>
                <a:cs typeface="Times New Roman" panose="02020603050405020304" pitchFamily="18" charset="0"/>
              </a:rPr>
              <a:t>Switch filters: Eyes of compassion sees neighbors, etc.</a:t>
            </a:r>
          </a:p>
          <a:p>
            <a:endParaRPr lang="en-US" dirty="0"/>
          </a:p>
        </p:txBody>
      </p:sp>
      <p:pic>
        <p:nvPicPr>
          <p:cNvPr id="4" name="Picture 3" descr="Logo&#10;&#10;Description automatically generated">
            <a:extLst>
              <a:ext uri="{FF2B5EF4-FFF2-40B4-BE49-F238E27FC236}">
                <a16:creationId xmlns:a16="http://schemas.microsoft.com/office/drawing/2014/main" id="{B3DA72B6-73A2-43A6-9D09-2F32839B2B13}"/>
              </a:ext>
            </a:extLst>
          </p:cNvPr>
          <p:cNvPicPr>
            <a:picLocks noChangeAspect="1"/>
          </p:cNvPicPr>
          <p:nvPr/>
        </p:nvPicPr>
        <p:blipFill>
          <a:blip r:embed="rId3"/>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265225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CE8484-E54E-44DD-A9AC-1B0013147B61}"/>
              </a:ext>
            </a:extLst>
          </p:cNvPr>
          <p:cNvSpPr>
            <a:spLocks noGrp="1"/>
          </p:cNvSpPr>
          <p:nvPr>
            <p:ph type="title"/>
          </p:nvPr>
        </p:nvSpPr>
        <p:spPr>
          <a:xfrm>
            <a:off x="838200" y="365126"/>
            <a:ext cx="10515600" cy="654378"/>
          </a:xfrm>
        </p:spPr>
        <p:txBody>
          <a:bodyPr>
            <a:normAutofit/>
          </a:bodyPr>
          <a:lstStyle/>
          <a:p>
            <a:pPr algn="ctr"/>
            <a:r>
              <a:rPr lang="en-US" sz="3600" b="1" dirty="0">
                <a:solidFill>
                  <a:srgbClr val="FF0000"/>
                </a:solidFill>
                <a:effectLst>
                  <a:outerShdw blurRad="38100" dist="38100" dir="2700000" algn="tl">
                    <a:srgbClr val="000000">
                      <a:alpha val="43137"/>
                    </a:srgbClr>
                  </a:outerShdw>
                </a:effectLst>
                <a:latin typeface="Bahnschrift" panose="020B0502040204020203" pitchFamily="34" charset="0"/>
                <a:cs typeface="Times New Roman" panose="02020603050405020304" pitchFamily="18" charset="0"/>
              </a:rPr>
              <a:t>Definition of Faith</a:t>
            </a:r>
            <a:endParaRPr lang="en-US" sz="3600" b="1" dirty="0">
              <a:solidFill>
                <a:srgbClr val="FF0000"/>
              </a:solidFill>
              <a:effectLst>
                <a:outerShdw blurRad="38100" dist="38100" dir="2700000" algn="tl">
                  <a:srgbClr val="000000">
                    <a:alpha val="43137"/>
                  </a:srgbClr>
                </a:outerShdw>
              </a:effectLst>
              <a:latin typeface="Bahnschrift" panose="020B0502040204020203" pitchFamily="34" charset="0"/>
            </a:endParaRPr>
          </a:p>
        </p:txBody>
      </p:sp>
      <p:sp>
        <p:nvSpPr>
          <p:cNvPr id="3" name="Content Placeholder 2">
            <a:extLst>
              <a:ext uri="{FF2B5EF4-FFF2-40B4-BE49-F238E27FC236}">
                <a16:creationId xmlns:a16="http://schemas.microsoft.com/office/drawing/2014/main" id="{54F3D422-5804-455B-A087-67A5427E0454}"/>
              </a:ext>
            </a:extLst>
          </p:cNvPr>
          <p:cNvSpPr>
            <a:spLocks noGrp="1"/>
          </p:cNvSpPr>
          <p:nvPr>
            <p:ph idx="1"/>
          </p:nvPr>
        </p:nvSpPr>
        <p:spPr>
          <a:xfrm>
            <a:off x="347809" y="1019504"/>
            <a:ext cx="11005991" cy="5157459"/>
          </a:xfrm>
        </p:spPr>
        <p:txBody>
          <a:bodyPr>
            <a:normAutofit fontScale="92500" lnSpcReduction="20000"/>
          </a:bodyPr>
          <a:lstStyle/>
          <a:p>
            <a:pPr marL="0" indent="0" algn="ctr">
              <a:buNone/>
            </a:pPr>
            <a:r>
              <a:rPr lang="en-US" b="1" dirty="0">
                <a:effectLst>
                  <a:outerShdw blurRad="38100" dist="38100" dir="2700000" algn="tl">
                    <a:srgbClr val="000000">
                      <a:alpha val="43137"/>
                    </a:srgbClr>
                  </a:outerShdw>
                </a:effectLst>
                <a:latin typeface="Bahnschrift" panose="020B0502040204020203" pitchFamily="34" charset="0"/>
              </a:rPr>
              <a:t>Hebrews 11:1 </a:t>
            </a:r>
          </a:p>
          <a:p>
            <a:pPr marL="0" indent="0" algn="ctr">
              <a:buNone/>
            </a:pPr>
            <a:endParaRPr lang="en-US" b="1" dirty="0">
              <a:latin typeface="Bahnschrift" panose="020B0502040204020203" pitchFamily="34" charset="0"/>
            </a:endParaRPr>
          </a:p>
          <a:p>
            <a:r>
              <a:rPr lang="en-US" b="1" dirty="0">
                <a:highlight>
                  <a:srgbClr val="FFFF00"/>
                </a:highlight>
                <a:latin typeface="Bahnschrift" panose="020B0502040204020203" pitchFamily="34" charset="0"/>
              </a:rPr>
              <a:t>NIV</a:t>
            </a:r>
            <a:r>
              <a:rPr lang="en-US" dirty="0">
                <a:latin typeface="Bahnschrift" panose="020B0502040204020203" pitchFamily="34" charset="0"/>
              </a:rPr>
              <a:t> </a:t>
            </a:r>
          </a:p>
          <a:p>
            <a:pPr marL="0" indent="0">
              <a:buNone/>
            </a:pPr>
            <a:r>
              <a:rPr lang="en-US" dirty="0">
                <a:latin typeface="Bahnschrift" panose="020B0502040204020203" pitchFamily="34" charset="0"/>
              </a:rPr>
              <a:t>“Now faith is confidence in what we hope for and assurance about what we do not see.”</a:t>
            </a:r>
          </a:p>
          <a:p>
            <a:endParaRPr lang="en-US" dirty="0">
              <a:latin typeface="Bahnschrift" panose="020B0502040204020203" pitchFamily="34" charset="0"/>
            </a:endParaRPr>
          </a:p>
          <a:p>
            <a:r>
              <a:rPr lang="en-US" b="1" dirty="0">
                <a:highlight>
                  <a:srgbClr val="FFFF00"/>
                </a:highlight>
                <a:latin typeface="Bahnschrift" panose="020B0502040204020203" pitchFamily="34" charset="0"/>
              </a:rPr>
              <a:t>NASB</a:t>
            </a:r>
            <a:r>
              <a:rPr lang="en-US" dirty="0">
                <a:latin typeface="Bahnschrift" panose="020B0502040204020203" pitchFamily="34" charset="0"/>
              </a:rPr>
              <a:t> </a:t>
            </a:r>
          </a:p>
          <a:p>
            <a:pPr marL="0" indent="0">
              <a:buNone/>
            </a:pPr>
            <a:r>
              <a:rPr lang="en-US" dirty="0">
                <a:latin typeface="Bahnschrift" panose="020B0502040204020203" pitchFamily="34" charset="0"/>
              </a:rPr>
              <a:t>“Now faith is </a:t>
            </a:r>
            <a:r>
              <a:rPr lang="en-US" i="1" dirty="0">
                <a:latin typeface="Bahnschrift" panose="020B0502040204020203" pitchFamily="34" charset="0"/>
              </a:rPr>
              <a:t>the</a:t>
            </a:r>
            <a:r>
              <a:rPr lang="en-US" dirty="0">
                <a:latin typeface="Bahnschrift" panose="020B0502040204020203" pitchFamily="34" charset="0"/>
              </a:rPr>
              <a:t> certainty of </a:t>
            </a:r>
            <a:r>
              <a:rPr lang="en-US" i="1" dirty="0">
                <a:latin typeface="Bahnschrift" panose="020B0502040204020203" pitchFamily="34" charset="0"/>
              </a:rPr>
              <a:t>things</a:t>
            </a:r>
            <a:r>
              <a:rPr lang="en-US" dirty="0">
                <a:latin typeface="Bahnschrift" panose="020B0502040204020203" pitchFamily="34" charset="0"/>
              </a:rPr>
              <a:t> hoped for, a proof of things not seen.”</a:t>
            </a:r>
          </a:p>
          <a:p>
            <a:endParaRPr lang="en-US" dirty="0">
              <a:latin typeface="Bahnschrift" panose="020B0502040204020203" pitchFamily="34" charset="0"/>
            </a:endParaRPr>
          </a:p>
          <a:p>
            <a:r>
              <a:rPr lang="en-US" b="1" dirty="0">
                <a:highlight>
                  <a:srgbClr val="FFFF00"/>
                </a:highlight>
                <a:latin typeface="Bahnschrift" panose="020B0502040204020203" pitchFamily="34" charset="0"/>
              </a:rPr>
              <a:t>AMP</a:t>
            </a:r>
            <a:r>
              <a:rPr lang="en-US" dirty="0">
                <a:latin typeface="Bahnschrift" panose="020B0502040204020203" pitchFamily="34" charset="0"/>
              </a:rPr>
              <a:t> </a:t>
            </a:r>
          </a:p>
          <a:p>
            <a:pPr marL="0" indent="0">
              <a:buNone/>
            </a:pPr>
            <a:r>
              <a:rPr lang="en-US" dirty="0">
                <a:latin typeface="Bahnschrift" panose="020B0502040204020203" pitchFamily="34" charset="0"/>
              </a:rPr>
              <a:t>“Now faith is the assurance (title deed, confirmation) of things hoped for (divinely guaranteed), and the evidence of things not seen [the conviction of their reality—faith comprehends as fact what cannot be experienced by the physical senses].”</a:t>
            </a:r>
          </a:p>
          <a:p>
            <a:endParaRPr lang="en-US" dirty="0"/>
          </a:p>
        </p:txBody>
      </p:sp>
      <p:pic>
        <p:nvPicPr>
          <p:cNvPr id="4" name="Picture 3" descr="Logo&#10;&#10;Description automatically generated">
            <a:extLst>
              <a:ext uri="{FF2B5EF4-FFF2-40B4-BE49-F238E27FC236}">
                <a16:creationId xmlns:a16="http://schemas.microsoft.com/office/drawing/2014/main" id="{A08034E0-0DF8-4DA5-8F47-BF05922B1110}"/>
              </a:ext>
            </a:extLst>
          </p:cNvPr>
          <p:cNvPicPr>
            <a:picLocks noChangeAspect="1"/>
          </p:cNvPicPr>
          <p:nvPr/>
        </p:nvPicPr>
        <p:blipFill>
          <a:blip r:embed="rId2"/>
          <a:stretch>
            <a:fillRect/>
          </a:stretch>
        </p:blipFill>
        <p:spPr>
          <a:xfrm>
            <a:off x="10884633" y="5969155"/>
            <a:ext cx="906703" cy="895989"/>
          </a:xfrm>
          <a:prstGeom prst="rect">
            <a:avLst/>
          </a:prstGeom>
        </p:spPr>
      </p:pic>
      <p:pic>
        <p:nvPicPr>
          <p:cNvPr id="5" name="Picture 4" descr="Logo&#10;&#10;Description automatically generated">
            <a:extLst>
              <a:ext uri="{FF2B5EF4-FFF2-40B4-BE49-F238E27FC236}">
                <a16:creationId xmlns:a16="http://schemas.microsoft.com/office/drawing/2014/main" id="{8BAD4F45-A7DC-402E-AA03-BF4EDCAC578C}"/>
              </a:ext>
            </a:extLst>
          </p:cNvPr>
          <p:cNvPicPr>
            <a:picLocks noChangeAspect="1"/>
          </p:cNvPicPr>
          <p:nvPr/>
        </p:nvPicPr>
        <p:blipFill>
          <a:blip r:embed="rId2"/>
          <a:stretch>
            <a:fillRect/>
          </a:stretch>
        </p:blipFill>
        <p:spPr>
          <a:xfrm>
            <a:off x="10884633" y="5969155"/>
            <a:ext cx="906703" cy="895989"/>
          </a:xfrm>
          <a:prstGeom prst="rect">
            <a:avLst/>
          </a:prstGeom>
        </p:spPr>
      </p:pic>
    </p:spTree>
    <p:extLst>
      <p:ext uri="{BB962C8B-B14F-4D97-AF65-F5344CB8AC3E}">
        <p14:creationId xmlns:p14="http://schemas.microsoft.com/office/powerpoint/2010/main" val="3025141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38200" y="365125"/>
            <a:ext cx="10515600" cy="772319"/>
          </a:xfrm>
        </p:spPr>
        <p:txBody>
          <a:bodyPr>
            <a:normAutofit/>
          </a:bodyPr>
          <a:lstStyle/>
          <a:p>
            <a:r>
              <a:rPr lang="en-US" sz="3600" b="1" dirty="0">
                <a:solidFill>
                  <a:srgbClr val="00B050"/>
                </a:solidFill>
                <a:effectLst>
                  <a:outerShdw blurRad="38100" dist="38100" dir="2700000" algn="tl">
                    <a:srgbClr val="000000">
                      <a:alpha val="43137"/>
                    </a:srgbClr>
                  </a:outerShdw>
                </a:effectLst>
                <a:latin typeface="Bahnschrift" panose="020B0502040204020203" pitchFamily="34" charset="0"/>
              </a:rPr>
              <a:t>Definition of Eye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838200" y="1137444"/>
            <a:ext cx="10515600" cy="5039519"/>
          </a:xfrm>
        </p:spPr>
        <p:txBody>
          <a:bodyPr>
            <a:normAutofit fontScale="77500" lnSpcReduction="20000"/>
          </a:bodyPr>
          <a:lstStyle/>
          <a:p>
            <a:pPr>
              <a:lnSpc>
                <a:spcPct val="107000"/>
              </a:lnSpc>
              <a:spcBef>
                <a:spcPts val="0"/>
              </a:spcBef>
              <a:spcAft>
                <a:spcPts val="800"/>
              </a:spcAft>
            </a:pPr>
            <a:r>
              <a:rPr lang="en-US" sz="3100" dirty="0">
                <a:latin typeface="Bahnschrift" panose="020B0502040204020203" pitchFamily="34" charset="0"/>
              </a:rPr>
              <a:t>I will define eye of faith as a spiritual eye-hand-apply coordination where the believer, </a:t>
            </a:r>
          </a:p>
          <a:p>
            <a:pPr marL="0" indent="0">
              <a:lnSpc>
                <a:spcPct val="107000"/>
              </a:lnSpc>
              <a:spcBef>
                <a:spcPts val="0"/>
              </a:spcBef>
              <a:spcAft>
                <a:spcPts val="800"/>
              </a:spcAft>
              <a:buNone/>
            </a:pPr>
            <a:endParaRPr lang="en-US" sz="3100" dirty="0">
              <a:latin typeface="Bahnschrift" panose="020B0502040204020203" pitchFamily="34" charset="0"/>
            </a:endParaRPr>
          </a:p>
          <a:p>
            <a:pPr>
              <a:lnSpc>
                <a:spcPct val="107000"/>
              </a:lnSpc>
              <a:spcBef>
                <a:spcPts val="0"/>
              </a:spcBef>
              <a:spcAft>
                <a:spcPts val="800"/>
              </a:spcAft>
            </a:pPr>
            <a:r>
              <a:rPr lang="en-US" sz="3100" dirty="0">
                <a:latin typeface="Bahnschrift" panose="020B0502040204020203" pitchFamily="34" charset="0"/>
              </a:rPr>
              <a:t>mindful of God’s faithfulness and infallibility,</a:t>
            </a:r>
          </a:p>
          <a:p>
            <a:pPr>
              <a:lnSpc>
                <a:spcPct val="107000"/>
              </a:lnSpc>
              <a:spcBef>
                <a:spcPts val="0"/>
              </a:spcBef>
              <a:spcAft>
                <a:spcPts val="800"/>
              </a:spcAft>
            </a:pPr>
            <a:endParaRPr lang="en-US" sz="3100" dirty="0">
              <a:latin typeface="Bahnschrift" panose="020B0502040204020203" pitchFamily="34" charset="0"/>
            </a:endParaRPr>
          </a:p>
          <a:p>
            <a:pPr>
              <a:lnSpc>
                <a:spcPct val="107000"/>
              </a:lnSpc>
              <a:spcBef>
                <a:spcPts val="0"/>
              </a:spcBef>
              <a:spcAft>
                <a:spcPts val="800"/>
              </a:spcAft>
            </a:pPr>
            <a:r>
              <a:rPr lang="en-US" sz="3100" dirty="0">
                <a:latin typeface="Bahnschrift" panose="020B0502040204020203" pitchFamily="34" charset="0"/>
              </a:rPr>
              <a:t>accepting by faith that He has blessed us with EVERY SPIRITUAL BLESSING in the heavenly realms in Christ,</a:t>
            </a:r>
          </a:p>
          <a:p>
            <a:pPr>
              <a:lnSpc>
                <a:spcPct val="107000"/>
              </a:lnSpc>
              <a:spcBef>
                <a:spcPts val="0"/>
              </a:spcBef>
              <a:spcAft>
                <a:spcPts val="800"/>
              </a:spcAft>
            </a:pPr>
            <a:endParaRPr lang="en-US" sz="3100" dirty="0">
              <a:latin typeface="Bahnschrift" panose="020B0502040204020203" pitchFamily="34" charset="0"/>
            </a:endParaRPr>
          </a:p>
          <a:p>
            <a:pPr>
              <a:lnSpc>
                <a:spcPct val="107000"/>
              </a:lnSpc>
              <a:spcBef>
                <a:spcPts val="0"/>
              </a:spcBef>
              <a:spcAft>
                <a:spcPts val="800"/>
              </a:spcAft>
            </a:pPr>
            <a:r>
              <a:rPr lang="en-US" sz="3100" dirty="0">
                <a:latin typeface="Bahnschrift" panose="020B0502040204020203" pitchFamily="34" charset="0"/>
              </a:rPr>
              <a:t>takes hold of the blessing and </a:t>
            </a:r>
          </a:p>
          <a:p>
            <a:pPr>
              <a:lnSpc>
                <a:spcPct val="107000"/>
              </a:lnSpc>
              <a:spcBef>
                <a:spcPts val="0"/>
              </a:spcBef>
              <a:spcAft>
                <a:spcPts val="800"/>
              </a:spcAft>
            </a:pPr>
            <a:endParaRPr lang="en-US" sz="3100" dirty="0">
              <a:latin typeface="Bahnschrift" panose="020B0502040204020203" pitchFamily="34" charset="0"/>
            </a:endParaRPr>
          </a:p>
          <a:p>
            <a:pPr>
              <a:lnSpc>
                <a:spcPct val="107000"/>
              </a:lnSpc>
              <a:spcBef>
                <a:spcPts val="0"/>
              </a:spcBef>
              <a:spcAft>
                <a:spcPts val="800"/>
              </a:spcAft>
            </a:pPr>
            <a:r>
              <a:rPr lang="en-US" sz="3100" dirty="0">
                <a:latin typeface="Bahnschrift" panose="020B0502040204020203" pitchFamily="34" charset="0"/>
              </a:rPr>
              <a:t>confidently applies it according to the situation that he or she is faced with.</a:t>
            </a:r>
          </a:p>
          <a:p>
            <a:pPr>
              <a:lnSpc>
                <a:spcPct val="107000"/>
              </a:lnSpc>
              <a:spcBef>
                <a:spcPts val="0"/>
              </a:spcBef>
              <a:spcAft>
                <a:spcPts val="800"/>
              </a:spcAft>
            </a:pPr>
            <a:endParaRPr lang="en-US" sz="3100" dirty="0">
              <a:effectLst/>
              <a:latin typeface="Bahnschrift" panose="020B0502040204020203" pitchFamily="34" charset="0"/>
              <a:ea typeface="Calibri" panose="020F0502020204030204" pitchFamily="34" charset="0"/>
              <a:cs typeface="Times New Roman" panose="02020603050405020304" pitchFamily="18" charset="0"/>
            </a:endParaRPr>
          </a:p>
          <a:p>
            <a:endParaRPr lang="en-US" dirty="0"/>
          </a:p>
        </p:txBody>
      </p:sp>
      <p:pic>
        <p:nvPicPr>
          <p:cNvPr id="4" name="Picture 3" descr="Logo&#10;&#10;Description automatically generated">
            <a:extLst>
              <a:ext uri="{FF2B5EF4-FFF2-40B4-BE49-F238E27FC236}">
                <a16:creationId xmlns:a16="http://schemas.microsoft.com/office/drawing/2014/main" id="{13012F95-C5C5-4083-90EC-C6810EC62EF2}"/>
              </a:ext>
            </a:extLst>
          </p:cNvPr>
          <p:cNvPicPr>
            <a:picLocks noChangeAspect="1"/>
          </p:cNvPicPr>
          <p:nvPr/>
        </p:nvPicPr>
        <p:blipFill>
          <a:blip r:embed="rId2"/>
          <a:stretch>
            <a:fillRect/>
          </a:stretch>
        </p:blipFill>
        <p:spPr>
          <a:xfrm>
            <a:off x="10884633" y="5969155"/>
            <a:ext cx="906703" cy="895989"/>
          </a:xfrm>
          <a:prstGeom prst="rect">
            <a:avLst/>
          </a:prstGeom>
        </p:spPr>
      </p:pic>
    </p:spTree>
    <p:extLst>
      <p:ext uri="{BB962C8B-B14F-4D97-AF65-F5344CB8AC3E}">
        <p14:creationId xmlns:p14="http://schemas.microsoft.com/office/powerpoint/2010/main" val="2417827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F85690-D7A4-440C-9836-CE9911F7C82C}"/>
              </a:ext>
            </a:extLst>
          </p:cNvPr>
          <p:cNvSpPr>
            <a:spLocks noGrp="1"/>
          </p:cNvSpPr>
          <p:nvPr>
            <p:ph type="title"/>
          </p:nvPr>
        </p:nvSpPr>
        <p:spPr>
          <a:xfrm>
            <a:off x="838200" y="365126"/>
            <a:ext cx="10515600" cy="1064282"/>
          </a:xfrm>
        </p:spPr>
        <p:txBody>
          <a:bodyPr>
            <a:normAutofit/>
          </a:bodyPr>
          <a:lstStyle/>
          <a:p>
            <a:r>
              <a:rPr lang="en-US" sz="3600" b="1" dirty="0">
                <a:solidFill>
                  <a:srgbClr val="C00000"/>
                </a:solidFill>
                <a:effectLst>
                  <a:outerShdw blurRad="38100" dist="38100" dir="2700000" algn="tl">
                    <a:srgbClr val="000000">
                      <a:alpha val="43137"/>
                    </a:srgbClr>
                  </a:outerShdw>
                </a:effectLst>
                <a:latin typeface="Bahnschrift" panose="020B0502040204020203" pitchFamily="34" charset="0"/>
              </a:rPr>
              <a:t>Definition of Eye of Faith – Ephesians 1:3</a:t>
            </a:r>
          </a:p>
        </p:txBody>
      </p:sp>
      <p:sp>
        <p:nvSpPr>
          <p:cNvPr id="3" name="Content Placeholder 2">
            <a:extLst>
              <a:ext uri="{FF2B5EF4-FFF2-40B4-BE49-F238E27FC236}">
                <a16:creationId xmlns:a16="http://schemas.microsoft.com/office/drawing/2014/main" id="{35600DCB-305F-42A8-A197-12E83D366EA8}"/>
              </a:ext>
            </a:extLst>
          </p:cNvPr>
          <p:cNvSpPr>
            <a:spLocks noGrp="1"/>
          </p:cNvSpPr>
          <p:nvPr>
            <p:ph idx="1"/>
          </p:nvPr>
        </p:nvSpPr>
        <p:spPr>
          <a:xfrm>
            <a:off x="539969" y="1429408"/>
            <a:ext cx="11112062" cy="4821129"/>
          </a:xfrm>
        </p:spPr>
        <p:txBody>
          <a:bodyPr>
            <a:normAutofit/>
          </a:bodyPr>
          <a:lstStyle/>
          <a:p>
            <a:r>
              <a:rPr lang="en-US" sz="2600" dirty="0">
                <a:highlight>
                  <a:srgbClr val="FFFF00"/>
                </a:highlight>
                <a:latin typeface="Bahnschrift" panose="020B0502040204020203" pitchFamily="34" charset="0"/>
              </a:rPr>
              <a:t>AMP</a:t>
            </a:r>
            <a:r>
              <a:rPr lang="en-US" sz="2600" dirty="0">
                <a:latin typeface="Bahnschrift" panose="020B0502040204020203" pitchFamily="34" charset="0"/>
              </a:rPr>
              <a:t> </a:t>
            </a:r>
          </a:p>
          <a:p>
            <a:pPr marL="0" indent="0">
              <a:buNone/>
            </a:pPr>
            <a:r>
              <a:rPr lang="en-US" sz="2600" dirty="0">
                <a:latin typeface="Bahnschrift" panose="020B0502040204020203" pitchFamily="34" charset="0"/>
              </a:rPr>
              <a:t>“</a:t>
            </a:r>
            <a:r>
              <a:rPr lang="en-US" sz="2600" b="1" baseline="30000" dirty="0">
                <a:highlight>
                  <a:srgbClr val="FFFF00"/>
                </a:highlight>
                <a:latin typeface="Bahnschrift" panose="020B0502040204020203" pitchFamily="34" charset="0"/>
              </a:rPr>
              <a:t>3</a:t>
            </a:r>
            <a:r>
              <a:rPr lang="en-US" sz="2600" b="1" baseline="30000" dirty="0">
                <a:latin typeface="Bahnschrift" panose="020B0502040204020203" pitchFamily="34" charset="0"/>
              </a:rPr>
              <a:t> </a:t>
            </a:r>
            <a:r>
              <a:rPr lang="en-US" sz="2600" dirty="0">
                <a:latin typeface="Bahnschrift" panose="020B0502040204020203" pitchFamily="34" charset="0"/>
              </a:rPr>
              <a:t>Blessed </a:t>
            </a:r>
            <a:r>
              <a:rPr lang="en-US" sz="2600" i="1" dirty="0">
                <a:latin typeface="Bahnschrift" panose="020B0502040204020203" pitchFamily="34" charset="0"/>
              </a:rPr>
              <a:t>and</a:t>
            </a:r>
            <a:r>
              <a:rPr lang="en-US" sz="2600" dirty="0">
                <a:latin typeface="Bahnschrift" panose="020B0502040204020203" pitchFamily="34" charset="0"/>
              </a:rPr>
              <a:t> worthy of praise be the God and Father of our Lord Jesus Christ, who has blessed us with every spiritual blessing in the heavenly realms in Christ,”</a:t>
            </a:r>
          </a:p>
          <a:p>
            <a:endParaRPr lang="en-US" sz="2600" dirty="0">
              <a:latin typeface="Bahnschrift" panose="020B0502040204020203" pitchFamily="34" charset="0"/>
            </a:endParaRPr>
          </a:p>
          <a:p>
            <a:r>
              <a:rPr lang="en-US" sz="2600" dirty="0">
                <a:highlight>
                  <a:srgbClr val="FFFF00"/>
                </a:highlight>
                <a:latin typeface="Bahnschrift" panose="020B0502040204020203" pitchFamily="34" charset="0"/>
              </a:rPr>
              <a:t>TPT</a:t>
            </a:r>
            <a:r>
              <a:rPr lang="en-US" sz="2600" dirty="0">
                <a:latin typeface="Bahnschrift" panose="020B0502040204020203" pitchFamily="34" charset="0"/>
              </a:rPr>
              <a:t> </a:t>
            </a:r>
          </a:p>
          <a:p>
            <a:pPr marL="0" indent="0">
              <a:buNone/>
            </a:pPr>
            <a:r>
              <a:rPr lang="en-US" sz="2600" dirty="0">
                <a:latin typeface="Bahnschrift" panose="020B0502040204020203" pitchFamily="34" charset="0"/>
              </a:rPr>
              <a:t>“</a:t>
            </a:r>
            <a:r>
              <a:rPr lang="en-US" sz="2600" b="1" baseline="30000" dirty="0">
                <a:highlight>
                  <a:srgbClr val="FFFF00"/>
                </a:highlight>
                <a:latin typeface="Bahnschrift" panose="020B0502040204020203" pitchFamily="34" charset="0"/>
              </a:rPr>
              <a:t>3</a:t>
            </a:r>
            <a:r>
              <a:rPr lang="en-US" sz="2600" b="1" baseline="30000" dirty="0">
                <a:latin typeface="Bahnschrift" panose="020B0502040204020203" pitchFamily="34" charset="0"/>
              </a:rPr>
              <a:t> </a:t>
            </a:r>
            <a:r>
              <a:rPr lang="en-US" sz="2600" dirty="0">
                <a:latin typeface="Bahnschrift" panose="020B0502040204020203" pitchFamily="34" charset="0"/>
              </a:rPr>
              <a:t>Every spiritual blessing in the heavenly realm has already been lavished upon us as a love gift from our wonderful heavenly Father, the Father of our Lord Jesus—all because he sees us wrapped into Christ. This is why we celebrate him with all our hearts!”</a:t>
            </a:r>
          </a:p>
          <a:p>
            <a:endParaRPr lang="en-US" dirty="0"/>
          </a:p>
        </p:txBody>
      </p:sp>
      <p:pic>
        <p:nvPicPr>
          <p:cNvPr id="4" name="Picture 3" descr="Logo&#10;&#10;Description automatically generated">
            <a:extLst>
              <a:ext uri="{FF2B5EF4-FFF2-40B4-BE49-F238E27FC236}">
                <a16:creationId xmlns:a16="http://schemas.microsoft.com/office/drawing/2014/main" id="{B3DA72B6-73A2-43A6-9D09-2F32839B2B13}"/>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4272190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38200" y="50489"/>
            <a:ext cx="10515600" cy="737019"/>
          </a:xfrm>
        </p:spPr>
        <p:txBody>
          <a:bodyPr>
            <a:normAutofit fontScale="90000"/>
          </a:bodyPr>
          <a:lstStyle/>
          <a:p>
            <a:pPr algn="ctr"/>
            <a:r>
              <a:rPr lang="en-US" sz="3600" b="1" dirty="0">
                <a:solidFill>
                  <a:srgbClr val="00B050"/>
                </a:solidFill>
                <a:effectLst>
                  <a:outerShdw blurRad="38100" dist="38100" dir="2700000" algn="tl">
                    <a:srgbClr val="000000">
                      <a:alpha val="43137"/>
                    </a:srgbClr>
                  </a:outerShdw>
                </a:effectLst>
                <a:latin typeface="Bahnschrift" panose="020B0502040204020203" pitchFamily="34" charset="0"/>
              </a:rPr>
              <a:t>7 Similarities Between Physical Eyes and Eyes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72927" y="1375661"/>
            <a:ext cx="11875980" cy="5482339"/>
          </a:xfrm>
        </p:spPr>
        <p:txBody>
          <a:bodyPr>
            <a:normAutofit/>
          </a:bodyPr>
          <a:lstStyle/>
          <a:p>
            <a:r>
              <a:rPr lang="en-US" dirty="0">
                <a:highlight>
                  <a:srgbClr val="FFFF00"/>
                </a:highlight>
                <a:latin typeface="Bahnschrift" panose="020B0502040204020203" pitchFamily="34" charset="0"/>
              </a:rPr>
              <a:t>Passive Nature</a:t>
            </a:r>
            <a:r>
              <a:rPr lang="en-US" dirty="0">
                <a:latin typeface="Bahnschrift" panose="020B0502040204020203" pitchFamily="34" charset="0"/>
              </a:rPr>
              <a:t>: </a:t>
            </a:r>
            <a:r>
              <a:rPr lang="en-US" dirty="0">
                <a:highlight>
                  <a:srgbClr val="FFFF00"/>
                </a:highlight>
                <a:latin typeface="Bahnschrift" panose="020B0502040204020203" pitchFamily="34" charset="0"/>
              </a:rPr>
              <a:t>The eye neither sends out light nor adds anything to the object it beholds</a:t>
            </a:r>
            <a:r>
              <a:rPr lang="en-US" dirty="0">
                <a:latin typeface="Bahnschrift" panose="020B0502040204020203" pitchFamily="34" charset="0"/>
              </a:rPr>
              <a:t>.</a:t>
            </a:r>
          </a:p>
          <a:p>
            <a:r>
              <a:rPr lang="en-US" dirty="0">
                <a:latin typeface="Bahnschrift" panose="020B0502040204020203" pitchFamily="34" charset="0"/>
              </a:rPr>
              <a:t>The Israelites looked at the brazen serpent in </a:t>
            </a:r>
            <a:r>
              <a:rPr lang="en-US" b="1" dirty="0">
                <a:effectLst>
                  <a:outerShdw blurRad="38100" dist="38100" dir="2700000" algn="tl">
                    <a:srgbClr val="000000">
                      <a:alpha val="43137"/>
                    </a:srgbClr>
                  </a:outerShdw>
                </a:effectLst>
                <a:latin typeface="Bahnschrift" panose="020B0502040204020203" pitchFamily="34" charset="0"/>
              </a:rPr>
              <a:t>Numbers 21:8-9 (NIV) </a:t>
            </a:r>
          </a:p>
          <a:p>
            <a:pPr marL="0" indent="0">
              <a:buNone/>
            </a:pPr>
            <a:r>
              <a:rPr lang="en-US" b="1" i="0" baseline="30000" dirty="0">
                <a:solidFill>
                  <a:srgbClr val="000000"/>
                </a:solidFill>
                <a:effectLst/>
                <a:latin typeface="system-ui"/>
              </a:rPr>
              <a:t>8 </a:t>
            </a:r>
            <a:r>
              <a:rPr lang="en-US" b="0" i="0" dirty="0">
                <a:solidFill>
                  <a:srgbClr val="000000"/>
                </a:solidFill>
                <a:effectLst/>
                <a:latin typeface="system-ui"/>
              </a:rPr>
              <a:t>The </a:t>
            </a:r>
            <a:r>
              <a:rPr lang="en-US" b="0" i="0" cap="small" dirty="0">
                <a:solidFill>
                  <a:srgbClr val="000000"/>
                </a:solidFill>
                <a:effectLst/>
                <a:latin typeface="system-ui"/>
              </a:rPr>
              <a:t>Lord</a:t>
            </a:r>
            <a:r>
              <a:rPr lang="en-US" b="0" i="0" dirty="0">
                <a:solidFill>
                  <a:srgbClr val="000000"/>
                </a:solidFill>
                <a:effectLst/>
                <a:latin typeface="system-ui"/>
              </a:rPr>
              <a:t> said to Moses, “Make a snake and put it up on a pole; anyone who is bitten can look at it and live.” </a:t>
            </a:r>
          </a:p>
          <a:p>
            <a:pPr marL="0" indent="0">
              <a:buNone/>
            </a:pPr>
            <a:r>
              <a:rPr lang="en-US" b="1" i="0" baseline="30000" dirty="0">
                <a:solidFill>
                  <a:srgbClr val="000000"/>
                </a:solidFill>
                <a:effectLst/>
                <a:latin typeface="system-ui"/>
              </a:rPr>
              <a:t>9 </a:t>
            </a:r>
            <a:r>
              <a:rPr lang="en-US" b="0" i="0" dirty="0">
                <a:solidFill>
                  <a:srgbClr val="000000"/>
                </a:solidFill>
                <a:effectLst/>
                <a:latin typeface="system-ui"/>
              </a:rPr>
              <a:t>So Moses made a bronze snake and put it up on a pole. Then when anyone was bitten by a snake and looked at the bronze snake, they lived.</a:t>
            </a:r>
          </a:p>
          <a:p>
            <a:pPr marL="0" indent="0">
              <a:buNone/>
            </a:pPr>
            <a:endParaRPr lang="en-US" sz="3600" baseline="30000" dirty="0">
              <a:solidFill>
                <a:srgbClr val="000000"/>
              </a:solidFill>
              <a:latin typeface="system-ui"/>
            </a:endParaRPr>
          </a:p>
          <a:p>
            <a:pPr marL="0" indent="0">
              <a:buNone/>
            </a:pPr>
            <a:r>
              <a:rPr lang="en-US" sz="3600" baseline="30000" dirty="0">
                <a:latin typeface="Bahnschrift" panose="020B0502040204020203" pitchFamily="34" charset="0"/>
              </a:rPr>
              <a:t> We behold and add nothing to Christ when we turn to Him and are saved as in </a:t>
            </a:r>
          </a:p>
          <a:p>
            <a:pPr marL="0" indent="0">
              <a:buNone/>
            </a:pPr>
            <a:r>
              <a:rPr lang="en-US" sz="3600" b="1" baseline="30000" dirty="0">
                <a:effectLst>
                  <a:outerShdw blurRad="38100" dist="38100" dir="2700000" algn="tl">
                    <a:srgbClr val="000000">
                      <a:alpha val="43137"/>
                    </a:srgbClr>
                  </a:outerShdw>
                </a:effectLst>
                <a:latin typeface="Bahnschrift" panose="020B0502040204020203" pitchFamily="34" charset="0"/>
              </a:rPr>
              <a:t>Isaiah 45:22 NLT</a:t>
            </a:r>
          </a:p>
          <a:p>
            <a:pPr marL="0" indent="0">
              <a:buNone/>
            </a:pPr>
            <a:r>
              <a:rPr lang="en-US" sz="3600" baseline="30000" dirty="0">
                <a:latin typeface="Bahnschrift" panose="020B0502040204020203" pitchFamily="34" charset="0"/>
              </a:rPr>
              <a:t>“ Let all the world look to me for salvation! For I am God; there is no other.”</a:t>
            </a:r>
          </a:p>
          <a:p>
            <a:pPr marL="0" indent="0">
              <a:lnSpc>
                <a:spcPct val="107000"/>
              </a:lnSpc>
              <a:spcBef>
                <a:spcPts val="0"/>
              </a:spcBef>
              <a:spcAft>
                <a:spcPts val="800"/>
              </a:spcAft>
              <a:buNone/>
            </a:pPr>
            <a:endParaRPr lang="en-US" sz="2200" dirty="0">
              <a:latin typeface="+mj-lt"/>
            </a:endParaRPr>
          </a:p>
        </p:txBody>
      </p:sp>
      <p:pic>
        <p:nvPicPr>
          <p:cNvPr id="4" name="Picture 3" descr="Logo&#10;&#10;Description automatically generated">
            <a:extLst>
              <a:ext uri="{FF2B5EF4-FFF2-40B4-BE49-F238E27FC236}">
                <a16:creationId xmlns:a16="http://schemas.microsoft.com/office/drawing/2014/main" id="{DC0C7C61-1FC4-48AE-B724-1D3571035291}"/>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1923805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726003" y="242479"/>
            <a:ext cx="10835827" cy="737019"/>
          </a:xfrm>
        </p:spPr>
        <p:txBody>
          <a:bodyPr>
            <a:noAutofit/>
          </a:bodyPr>
          <a:lstStyle/>
          <a:p>
            <a:pPr algn="ctr"/>
            <a:r>
              <a:rPr lang="en-US" sz="3400" b="1" dirty="0">
                <a:solidFill>
                  <a:srgbClr val="00B050"/>
                </a:solidFill>
                <a:effectLst>
                  <a:outerShdw blurRad="38100" dist="38100" dir="2700000" algn="tl">
                    <a:srgbClr val="000000">
                      <a:alpha val="43137"/>
                    </a:srgbClr>
                  </a:outerShdw>
                </a:effectLst>
                <a:latin typeface="Bahnschrift" panose="020B0502040204020203" pitchFamily="34" charset="0"/>
              </a:rPr>
              <a:t>7 Similarities Between Physical Eyes and Eyes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89757" y="1133182"/>
            <a:ext cx="11875980" cy="5482339"/>
          </a:xfrm>
        </p:spPr>
        <p:txBody>
          <a:bodyPr>
            <a:normAutofit lnSpcReduction="10000"/>
          </a:bodyPr>
          <a:lstStyle/>
          <a:p>
            <a:r>
              <a:rPr lang="en-US" sz="2400" dirty="0">
                <a:highlight>
                  <a:srgbClr val="FFFF00"/>
                </a:highlight>
                <a:latin typeface="Bahnschrift" panose="020B0502040204020203" pitchFamily="34" charset="0"/>
              </a:rPr>
              <a:t>Clear Vision</a:t>
            </a:r>
            <a:r>
              <a:rPr lang="en-US" sz="2400" dirty="0">
                <a:latin typeface="Bahnschrift" panose="020B0502040204020203" pitchFamily="34" charset="0"/>
              </a:rPr>
              <a:t>: </a:t>
            </a:r>
            <a:r>
              <a:rPr lang="en-US" sz="2400" dirty="0">
                <a:highlight>
                  <a:srgbClr val="FFFF00"/>
                </a:highlight>
                <a:latin typeface="Bahnschrift" panose="020B0502040204020203" pitchFamily="34" charset="0"/>
              </a:rPr>
              <a:t>Walking with open eyes helps man to see his way and not stumble like the blind.</a:t>
            </a:r>
          </a:p>
          <a:p>
            <a:endParaRPr lang="en-US" sz="2400" dirty="0">
              <a:highlight>
                <a:srgbClr val="FFFF00"/>
              </a:highlight>
              <a:latin typeface="Bahnschrift" panose="020B0502040204020203" pitchFamily="34" charset="0"/>
            </a:endParaRPr>
          </a:p>
          <a:p>
            <a:r>
              <a:rPr lang="en-US" sz="2400" b="1" dirty="0">
                <a:effectLst>
                  <a:outerShdw blurRad="38100" dist="38100" dir="2700000" algn="tl">
                    <a:srgbClr val="000000">
                      <a:alpha val="43137"/>
                    </a:srgbClr>
                  </a:outerShdw>
                </a:effectLst>
                <a:latin typeface="Bahnschrift" panose="020B0502040204020203" pitchFamily="34" charset="0"/>
              </a:rPr>
              <a:t>Proverbs 4:18-19 NLT </a:t>
            </a:r>
          </a:p>
          <a:p>
            <a:pPr marL="0" indent="0">
              <a:buNone/>
            </a:pPr>
            <a:r>
              <a:rPr lang="en-US" sz="2400" dirty="0">
                <a:latin typeface="Bahnschrift" panose="020B0502040204020203" pitchFamily="34" charset="0"/>
              </a:rPr>
              <a:t>“</a:t>
            </a:r>
            <a:r>
              <a:rPr lang="en-US" sz="2400" b="1" baseline="30000" dirty="0">
                <a:latin typeface="Bahnschrift" panose="020B0502040204020203" pitchFamily="34" charset="0"/>
              </a:rPr>
              <a:t>18 </a:t>
            </a:r>
            <a:r>
              <a:rPr lang="en-US" sz="2400" dirty="0">
                <a:latin typeface="Bahnschrift" panose="020B0502040204020203" pitchFamily="34" charset="0"/>
              </a:rPr>
              <a:t>The way of the righteous is like the first gleam of dawn, which shines ever brighter until the full light of day. </a:t>
            </a:r>
            <a:r>
              <a:rPr lang="en-US" sz="2400" b="1" baseline="30000" dirty="0">
                <a:latin typeface="Bahnschrift" panose="020B0502040204020203" pitchFamily="34" charset="0"/>
              </a:rPr>
              <a:t>19 </a:t>
            </a:r>
            <a:r>
              <a:rPr lang="en-US" sz="2400" dirty="0">
                <a:latin typeface="Bahnschrift" panose="020B0502040204020203" pitchFamily="34" charset="0"/>
              </a:rPr>
              <a:t>But the way of the wicked is like total darkness. They have no idea what they are stumbling over.”</a:t>
            </a:r>
          </a:p>
          <a:p>
            <a:pPr marL="0" indent="0">
              <a:buNone/>
            </a:pPr>
            <a:endParaRPr lang="en-US" sz="2400" dirty="0">
              <a:latin typeface="Bahnschrift" panose="020B0502040204020203" pitchFamily="34" charset="0"/>
            </a:endParaRPr>
          </a:p>
          <a:p>
            <a:r>
              <a:rPr lang="en-US" sz="2400" dirty="0">
                <a:highlight>
                  <a:srgbClr val="FFFF00"/>
                </a:highlight>
                <a:latin typeface="Bahnschrift" panose="020B0502040204020203" pitchFamily="34" charset="0"/>
              </a:rPr>
              <a:t>Swift Views</a:t>
            </a:r>
            <a:r>
              <a:rPr lang="en-US" sz="2400" dirty="0">
                <a:latin typeface="Bahnschrift" panose="020B0502040204020203" pitchFamily="34" charset="0"/>
              </a:rPr>
              <a:t>: </a:t>
            </a:r>
            <a:r>
              <a:rPr lang="en-US" sz="2400" dirty="0">
                <a:highlight>
                  <a:srgbClr val="FFFF00"/>
                </a:highlight>
                <a:latin typeface="Bahnschrift" panose="020B0502040204020203" pitchFamily="34" charset="0"/>
              </a:rPr>
              <a:t>The eye can move its gaze from an ant on the ground and focus it on an eagle soaring miles away or to the sky or sun, etc. </a:t>
            </a:r>
          </a:p>
          <a:p>
            <a:r>
              <a:rPr lang="en-US" sz="2400" dirty="0">
                <a:latin typeface="Bahnschrift" panose="020B0502040204020203" pitchFamily="34" charset="0"/>
              </a:rPr>
              <a:t>The patriarchs saw things promised in the distant future Hebrews 11:13 TPT “</a:t>
            </a:r>
            <a:r>
              <a:rPr lang="en-US" sz="2400" b="1" baseline="30000" dirty="0">
                <a:latin typeface="Bahnschrift" panose="020B0502040204020203" pitchFamily="34" charset="0"/>
              </a:rPr>
              <a:t>13 </a:t>
            </a:r>
            <a:r>
              <a:rPr lang="en-US" sz="2400" dirty="0">
                <a:latin typeface="Bahnschrift" panose="020B0502040204020203" pitchFamily="34" charset="0"/>
              </a:rPr>
              <a:t>These heroes all died still clinging to their faith, not even receiving all that had been promised them. But they saw beyond the horizon the fulfillment of their promises and gladly embraced it from afar. They all lived their lives on earth as those who belonged to another realm.”</a:t>
            </a:r>
          </a:p>
          <a:p>
            <a:pPr marL="0" indent="0">
              <a:lnSpc>
                <a:spcPct val="107000"/>
              </a:lnSpc>
              <a:spcBef>
                <a:spcPts val="0"/>
              </a:spcBef>
              <a:spcAft>
                <a:spcPts val="800"/>
              </a:spcAft>
              <a:buNone/>
            </a:pPr>
            <a:endParaRPr lang="en-US" sz="2200" dirty="0">
              <a:latin typeface="+mj-lt"/>
            </a:endParaRPr>
          </a:p>
        </p:txBody>
      </p:sp>
      <p:pic>
        <p:nvPicPr>
          <p:cNvPr id="4" name="Picture 3" descr="Logo&#10;&#10;Description automatically generated">
            <a:extLst>
              <a:ext uri="{FF2B5EF4-FFF2-40B4-BE49-F238E27FC236}">
                <a16:creationId xmlns:a16="http://schemas.microsoft.com/office/drawing/2014/main" id="{DC0C7C61-1FC4-48AE-B724-1D3571035291}"/>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34015384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12117-1A55-4488-85EA-E127BBE63199}"/>
              </a:ext>
            </a:extLst>
          </p:cNvPr>
          <p:cNvSpPr>
            <a:spLocks noGrp="1"/>
          </p:cNvSpPr>
          <p:nvPr>
            <p:ph type="title"/>
          </p:nvPr>
        </p:nvSpPr>
        <p:spPr>
          <a:xfrm>
            <a:off x="821370" y="280491"/>
            <a:ext cx="10891925" cy="737019"/>
          </a:xfrm>
        </p:spPr>
        <p:txBody>
          <a:bodyPr>
            <a:noAutofit/>
          </a:bodyPr>
          <a:lstStyle/>
          <a:p>
            <a:pPr algn="ctr"/>
            <a:r>
              <a:rPr lang="en-US" sz="3400" b="1" dirty="0">
                <a:solidFill>
                  <a:srgbClr val="00B050"/>
                </a:solidFill>
                <a:effectLst>
                  <a:outerShdw blurRad="38100" dist="38100" dir="2700000" algn="tl">
                    <a:srgbClr val="000000">
                      <a:alpha val="43137"/>
                    </a:srgbClr>
                  </a:outerShdw>
                </a:effectLst>
                <a:latin typeface="Bahnschrift" panose="020B0502040204020203" pitchFamily="34" charset="0"/>
              </a:rPr>
              <a:t>7 Similarities Between Physical Eyes and Eyes of Faith</a:t>
            </a:r>
          </a:p>
        </p:txBody>
      </p:sp>
      <p:sp>
        <p:nvSpPr>
          <p:cNvPr id="3" name="Content Placeholder 2">
            <a:extLst>
              <a:ext uri="{FF2B5EF4-FFF2-40B4-BE49-F238E27FC236}">
                <a16:creationId xmlns:a16="http://schemas.microsoft.com/office/drawing/2014/main" id="{768963BF-9E72-47DE-AC9F-1A52B0E8E4DF}"/>
              </a:ext>
            </a:extLst>
          </p:cNvPr>
          <p:cNvSpPr>
            <a:spLocks noGrp="1"/>
          </p:cNvSpPr>
          <p:nvPr>
            <p:ph idx="1"/>
          </p:nvPr>
        </p:nvSpPr>
        <p:spPr>
          <a:xfrm>
            <a:off x="230003" y="1325172"/>
            <a:ext cx="11875980" cy="5482339"/>
          </a:xfrm>
        </p:spPr>
        <p:txBody>
          <a:bodyPr>
            <a:normAutofit/>
          </a:bodyPr>
          <a:lstStyle/>
          <a:p>
            <a:r>
              <a:rPr lang="en-US" sz="2400" dirty="0">
                <a:highlight>
                  <a:srgbClr val="FFFF00"/>
                </a:highlight>
                <a:latin typeface="Bahnschrift" panose="020B0502040204020203" pitchFamily="34" charset="0"/>
              </a:rPr>
              <a:t>Immense Range</a:t>
            </a:r>
            <a:r>
              <a:rPr lang="en-US" sz="2400" dirty="0">
                <a:latin typeface="Bahnschrift" panose="020B0502040204020203" pitchFamily="34" charset="0"/>
              </a:rPr>
              <a:t>: </a:t>
            </a:r>
            <a:r>
              <a:rPr lang="en-US" sz="2400" dirty="0">
                <a:highlight>
                  <a:srgbClr val="FFFF00"/>
                </a:highlight>
                <a:latin typeface="Bahnschrift" panose="020B0502040204020203" pitchFamily="34" charset="0"/>
              </a:rPr>
              <a:t>Looking around the eye will see things behind, forward, upward like celestial bodies, and downward upon water in a well or deep ravine, etc.</a:t>
            </a:r>
          </a:p>
          <a:p>
            <a:endParaRPr lang="en-US" sz="2400" dirty="0">
              <a:highlight>
                <a:srgbClr val="FFFF00"/>
              </a:highlight>
              <a:latin typeface="Bahnschrift" panose="020B0502040204020203" pitchFamily="34" charset="0"/>
            </a:endParaRPr>
          </a:p>
          <a:p>
            <a:r>
              <a:rPr lang="en-US" sz="2400" dirty="0">
                <a:latin typeface="Bahnschrift" panose="020B0502040204020203" pitchFamily="34" charset="0"/>
              </a:rPr>
              <a:t>The eyes of faith extends its range to anything within the vast compass of God’s word, taking knowledge of things in the distant past and discerning things that are yet to come.</a:t>
            </a:r>
          </a:p>
          <a:p>
            <a:endParaRPr lang="en-US" sz="2400" dirty="0">
              <a:latin typeface="Bahnschrift" panose="020B0502040204020203" pitchFamily="34" charset="0"/>
            </a:endParaRPr>
          </a:p>
          <a:p>
            <a:endParaRPr lang="en-US" sz="2400" dirty="0">
              <a:latin typeface="Bahnschrift" panose="020B0502040204020203" pitchFamily="34" charset="0"/>
            </a:endParaRPr>
          </a:p>
          <a:p>
            <a:r>
              <a:rPr lang="en-US" sz="2400" b="1" dirty="0">
                <a:effectLst>
                  <a:outerShdw blurRad="38100" dist="38100" dir="2700000" algn="tl">
                    <a:srgbClr val="000000">
                      <a:alpha val="43137"/>
                    </a:srgbClr>
                  </a:outerShdw>
                </a:effectLst>
                <a:latin typeface="Bahnschrift" panose="020B0502040204020203" pitchFamily="34" charset="0"/>
              </a:rPr>
              <a:t>John 17:24 TPT </a:t>
            </a:r>
          </a:p>
          <a:p>
            <a:pPr marL="0" indent="0">
              <a:buNone/>
            </a:pPr>
            <a:r>
              <a:rPr lang="en-US" sz="2400" dirty="0">
                <a:latin typeface="Bahnschrift" panose="020B0502040204020203" pitchFamily="34" charset="0"/>
              </a:rPr>
              <a:t>“</a:t>
            </a:r>
            <a:r>
              <a:rPr lang="en-US" sz="2400" b="1" baseline="30000" dirty="0">
                <a:latin typeface="Bahnschrift" panose="020B0502040204020203" pitchFamily="34" charset="0"/>
              </a:rPr>
              <a:t>24 </a:t>
            </a:r>
            <a:r>
              <a:rPr lang="en-US" sz="2400" dirty="0">
                <a:latin typeface="Bahnschrift" panose="020B0502040204020203" pitchFamily="34" charset="0"/>
              </a:rPr>
              <a:t>“Father, I ask that you allow everyone that you have given to me to be with me where I am! Then they will see my full glory— the very splendor you have placed upon me because you have loved me even before the beginning of time.”</a:t>
            </a:r>
          </a:p>
          <a:p>
            <a:pPr marL="0" indent="0">
              <a:lnSpc>
                <a:spcPct val="107000"/>
              </a:lnSpc>
              <a:spcBef>
                <a:spcPts val="0"/>
              </a:spcBef>
              <a:spcAft>
                <a:spcPts val="800"/>
              </a:spcAft>
              <a:buNone/>
            </a:pPr>
            <a:endParaRPr lang="en-US" sz="2200" dirty="0">
              <a:latin typeface="+mj-lt"/>
            </a:endParaRPr>
          </a:p>
        </p:txBody>
      </p:sp>
      <p:pic>
        <p:nvPicPr>
          <p:cNvPr id="4" name="Picture 3" descr="Logo&#10;&#10;Description automatically generated">
            <a:extLst>
              <a:ext uri="{FF2B5EF4-FFF2-40B4-BE49-F238E27FC236}">
                <a16:creationId xmlns:a16="http://schemas.microsoft.com/office/drawing/2014/main" id="{DC0C7C61-1FC4-48AE-B724-1D3571035291}"/>
              </a:ext>
            </a:extLst>
          </p:cNvPr>
          <p:cNvPicPr>
            <a:picLocks noChangeAspect="1"/>
          </p:cNvPicPr>
          <p:nvPr/>
        </p:nvPicPr>
        <p:blipFill>
          <a:blip r:embed="rId2"/>
          <a:stretch>
            <a:fillRect/>
          </a:stretch>
        </p:blipFill>
        <p:spPr>
          <a:xfrm>
            <a:off x="10884633" y="5962011"/>
            <a:ext cx="906703" cy="895989"/>
          </a:xfrm>
          <a:prstGeom prst="rect">
            <a:avLst/>
          </a:prstGeom>
        </p:spPr>
      </p:pic>
    </p:spTree>
    <p:extLst>
      <p:ext uri="{BB962C8B-B14F-4D97-AF65-F5344CB8AC3E}">
        <p14:creationId xmlns:p14="http://schemas.microsoft.com/office/powerpoint/2010/main" val="953049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2588</Words>
  <Application>Microsoft Office PowerPoint</Application>
  <PresentationFormat>Widescreen</PresentationFormat>
  <Paragraphs>203</Paragraphs>
  <Slides>21</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Agency FB</vt:lpstr>
      <vt:lpstr>Algerian</vt:lpstr>
      <vt:lpstr>Arial</vt:lpstr>
      <vt:lpstr>Bahnschrift</vt:lpstr>
      <vt:lpstr>Bodoni MT</vt:lpstr>
      <vt:lpstr>Calibri</vt:lpstr>
      <vt:lpstr>Calibri Light</vt:lpstr>
      <vt:lpstr>system-ui</vt:lpstr>
      <vt:lpstr>Office Theme</vt:lpstr>
      <vt:lpstr>PowerPoint Presentation</vt:lpstr>
      <vt:lpstr>   The Eyes of Faith</vt:lpstr>
      <vt:lpstr>Eyes</vt:lpstr>
      <vt:lpstr>Definition of Faith</vt:lpstr>
      <vt:lpstr>Definition of Eye of Faith</vt:lpstr>
      <vt:lpstr>Definition of Eye of Faith – Ephesians 1:3</vt:lpstr>
      <vt:lpstr>7 Similarities Between Physical Eyes and Eyes of Faith</vt:lpstr>
      <vt:lpstr>7 Similarities Between Physical Eyes and Eyes of Faith</vt:lpstr>
      <vt:lpstr>7 Similarities Between Physical Eyes and Eyes of Faith</vt:lpstr>
      <vt:lpstr>7 Similarities Between Physical Eyes and Eyes of Faith</vt:lpstr>
      <vt:lpstr>7 Similarities Between Physical Eyes and Eyes of Faith</vt:lpstr>
      <vt:lpstr>Benefits: Seeing far into the Future</vt:lpstr>
      <vt:lpstr>Benefits: Smarter and Encouragement</vt:lpstr>
      <vt:lpstr>Improving Our Eyes of Faith by Believing God’s Word</vt:lpstr>
      <vt:lpstr>The Case of Elisha and the Arameans 2 Kings 6:13-20 </vt:lpstr>
      <vt:lpstr>The Case of Elisha and the Arameans 2 Kings 6:13-20 </vt:lpstr>
      <vt:lpstr>                       Ephesians 1:3-19 (NIV) Application - Ephesians 1:1-7</vt:lpstr>
      <vt:lpstr>Application - Ephesians 1:8-12</vt:lpstr>
      <vt:lpstr>Application - Ephesians 1:13-19</vt:lpstr>
      <vt:lpstr>Conclusion</vt:lpstr>
      <vt:lpstr>- Call or email using the information  below to schedule an appointment to speak with  any of the leaders.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Ready to “Discern” and “Partake”  of the  “Body” and “Blood” of Jesus Christ.</dc:title>
  <dc:creator>milestone3000@yahoo.co.uk</dc:creator>
  <cp:lastModifiedBy>milestone3000@yahoo.co.uk</cp:lastModifiedBy>
  <cp:revision>63</cp:revision>
  <dcterms:created xsi:type="dcterms:W3CDTF">2021-01-06T17:26:40Z</dcterms:created>
  <dcterms:modified xsi:type="dcterms:W3CDTF">2021-02-28T18:22:34Z</dcterms:modified>
</cp:coreProperties>
</file>