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58" r:id="rId17"/>
    <p:sldId id="259" r:id="rId18"/>
    <p:sldId id="260" r:id="rId19"/>
    <p:sldId id="261"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660"/>
  </p:normalViewPr>
  <p:slideViewPr>
    <p:cSldViewPr snapToGrid="0">
      <p:cViewPr>
        <p:scale>
          <a:sx n="90" d="100"/>
          <a:sy n="90" d="100"/>
        </p:scale>
        <p:origin x="-129" y="33"/>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5/29/2020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5/29/2020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5/29/2020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5/29/2020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5/29/2020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5/29/2020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5/29/2020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FC7FA-61A7-487C-84D8-E8B3F2BDE048}"/>
              </a:ext>
            </a:extLst>
          </p:cNvPr>
          <p:cNvSpPr>
            <a:spLocks noGrp="1"/>
          </p:cNvSpPr>
          <p:nvPr>
            <p:ph type="ctrTitle"/>
          </p:nvPr>
        </p:nvSpPr>
        <p:spPr>
          <a:xfrm>
            <a:off x="5809899" y="896245"/>
            <a:ext cx="5898356" cy="904506"/>
          </a:xfrm>
        </p:spPr>
        <p:txBody>
          <a:bodyPr>
            <a:noAutofit/>
          </a:bodyPr>
          <a:lstStyle/>
          <a:p>
            <a:r>
              <a:rPr lang="en-US" sz="3500" b="1" dirty="0"/>
              <a:t>WOMAN OF FAITH RETREAT</a:t>
            </a:r>
          </a:p>
        </p:txBody>
      </p:sp>
      <p:pic>
        <p:nvPicPr>
          <p:cNvPr id="4" name="Content Placeholder 4" descr="A close up of a logo&#10;&#10;Description automatically generated">
            <a:extLst>
              <a:ext uri="{FF2B5EF4-FFF2-40B4-BE49-F238E27FC236}">
                <a16:creationId xmlns:a16="http://schemas.microsoft.com/office/drawing/2014/main" id="{EE5CE63F-ECAC-4D4E-9F24-B1088844542E}"/>
              </a:ext>
            </a:extLst>
          </p:cNvPr>
          <p:cNvPicPr>
            <a:picLocks noChangeAspect="1"/>
          </p:cNvPicPr>
          <p:nvPr/>
        </p:nvPicPr>
        <p:blipFill>
          <a:blip r:embed="rId2"/>
          <a:stretch>
            <a:fillRect/>
          </a:stretch>
        </p:blipFill>
        <p:spPr>
          <a:xfrm>
            <a:off x="896351" y="768096"/>
            <a:ext cx="2660904" cy="2660904"/>
          </a:xfrm>
          <a:prstGeom prst="rect">
            <a:avLst/>
          </a:prstGeom>
        </p:spPr>
      </p:pic>
      <p:sp>
        <p:nvSpPr>
          <p:cNvPr id="5" name="Subtitle 2">
            <a:extLst>
              <a:ext uri="{FF2B5EF4-FFF2-40B4-BE49-F238E27FC236}">
                <a16:creationId xmlns:a16="http://schemas.microsoft.com/office/drawing/2014/main" id="{F354F150-FA13-477D-8811-660E519B2816}"/>
              </a:ext>
            </a:extLst>
          </p:cNvPr>
          <p:cNvSpPr txBox="1">
            <a:spLocks/>
          </p:cNvSpPr>
          <p:nvPr/>
        </p:nvSpPr>
        <p:spPr>
          <a:xfrm>
            <a:off x="5928925" y="2065554"/>
            <a:ext cx="5660304" cy="1850399"/>
          </a:xfrm>
          <a:prstGeom prst="rect">
            <a:avLst/>
          </a:prstGeom>
        </p:spPr>
        <p:txBody>
          <a:bodyPr vert="horz" lIns="91440" tIns="45720" rIns="91440" bIns="45720" rtlCol="0">
            <a:normAutofit fontScale="70000" lnSpcReduction="20000"/>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en-US" sz="5000" b="1" dirty="0">
                <a:solidFill>
                  <a:srgbClr val="00B050"/>
                </a:solidFill>
              </a:rPr>
              <a:t>UNVEIL</a:t>
            </a:r>
          </a:p>
          <a:p>
            <a:pPr algn="ctr"/>
            <a:endParaRPr lang="en-US" sz="2200" b="1" dirty="0">
              <a:solidFill>
                <a:srgbClr val="00B050"/>
              </a:solidFill>
            </a:endParaRPr>
          </a:p>
          <a:p>
            <a:pPr algn="ctr"/>
            <a:r>
              <a:rPr lang="en-US" sz="2700" b="1" dirty="0"/>
              <a:t>Psalm 36:9 NKJV</a:t>
            </a:r>
          </a:p>
          <a:p>
            <a:pPr algn="ctr"/>
            <a:r>
              <a:rPr lang="en-US" sz="2700" dirty="0"/>
              <a:t>For with You </a:t>
            </a:r>
            <a:r>
              <a:rPr lang="en-US" sz="2700" i="1" dirty="0"/>
              <a:t>is</a:t>
            </a:r>
            <a:r>
              <a:rPr lang="en-US" sz="2700" dirty="0"/>
              <a:t> the fountain of life;</a:t>
            </a:r>
          </a:p>
          <a:p>
            <a:pPr algn="ctr"/>
            <a:r>
              <a:rPr lang="en-US" sz="2700" dirty="0"/>
              <a:t> </a:t>
            </a:r>
            <a:r>
              <a:rPr lang="en-US" sz="2700" b="1" i="1" dirty="0"/>
              <a:t>In Your light we see light.</a:t>
            </a:r>
          </a:p>
          <a:p>
            <a:endParaRPr lang="en-US" sz="1700" dirty="0"/>
          </a:p>
        </p:txBody>
      </p:sp>
      <p:sp>
        <p:nvSpPr>
          <p:cNvPr id="6" name="Subtitle 2">
            <a:extLst>
              <a:ext uri="{FF2B5EF4-FFF2-40B4-BE49-F238E27FC236}">
                <a16:creationId xmlns:a16="http://schemas.microsoft.com/office/drawing/2014/main" id="{DA1EF4D4-942B-44F0-9E5B-EEC1EB2220A0}"/>
              </a:ext>
            </a:extLst>
          </p:cNvPr>
          <p:cNvSpPr txBox="1">
            <a:spLocks/>
          </p:cNvSpPr>
          <p:nvPr/>
        </p:nvSpPr>
        <p:spPr>
          <a:xfrm>
            <a:off x="704967" y="2990753"/>
            <a:ext cx="4775823" cy="1497099"/>
          </a:xfrm>
          <a:prstGeom prst="rect">
            <a:avLst/>
          </a:prstGeom>
        </p:spPr>
        <p:txBody>
          <a:bodyPr vert="horz" lIns="91440" tIns="45720" rIns="91440" bIns="45720" rtlCol="0">
            <a:normAutofit fontScale="62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900" b="1" dirty="0">
                <a:solidFill>
                  <a:srgbClr val="00B050"/>
                </a:solidFill>
              </a:rPr>
              <a:t>Website: </a:t>
            </a:r>
            <a:r>
              <a:rPr lang="en-US" sz="1900" b="1" dirty="0"/>
              <a:t>www.toms-lifestyle.org                                       </a:t>
            </a:r>
          </a:p>
          <a:p>
            <a:r>
              <a:rPr lang="en-US" sz="1900" b="1" dirty="0">
                <a:solidFill>
                  <a:srgbClr val="00B050"/>
                </a:solidFill>
              </a:rPr>
              <a:t>Blog: </a:t>
            </a:r>
            <a:r>
              <a:rPr lang="en-US" sz="1900" b="1" dirty="0"/>
              <a:t>www.outgivers.blogspot.com                           </a:t>
            </a:r>
          </a:p>
          <a:p>
            <a:r>
              <a:rPr lang="en-US" sz="1900" b="1" dirty="0">
                <a:solidFill>
                  <a:srgbClr val="00B050"/>
                </a:solidFill>
              </a:rPr>
              <a:t>Facebook page: </a:t>
            </a:r>
            <a:r>
              <a:rPr lang="en-US" sz="1900" b="1" dirty="0"/>
              <a:t>www.facebook.com/aboundinchrist   </a:t>
            </a:r>
          </a:p>
          <a:p>
            <a:r>
              <a:rPr lang="en-US" sz="1900" b="1" dirty="0">
                <a:solidFill>
                  <a:srgbClr val="00B050"/>
                </a:solidFill>
              </a:rPr>
              <a:t>Email: </a:t>
            </a:r>
            <a:r>
              <a:rPr lang="en-US" sz="1900" b="1" dirty="0"/>
              <a:t>info@toms-lifestyle.org </a:t>
            </a:r>
          </a:p>
          <a:p>
            <a:r>
              <a:rPr lang="en-US" sz="1900" b="1" dirty="0">
                <a:solidFill>
                  <a:srgbClr val="00B050"/>
                </a:solidFill>
              </a:rPr>
              <a:t>Address: </a:t>
            </a:r>
            <a:r>
              <a:rPr lang="en-US" sz="1900" b="1" dirty="0"/>
              <a:t>P.O. Box 86362 Gaithersburg, MD 20886  </a:t>
            </a:r>
          </a:p>
          <a:p>
            <a:r>
              <a:rPr lang="en-US" sz="1900" b="1" dirty="0">
                <a:solidFill>
                  <a:srgbClr val="00B050"/>
                </a:solidFill>
              </a:rPr>
              <a:t>Phone #: </a:t>
            </a:r>
            <a:r>
              <a:rPr lang="en-US" sz="1900" b="1" dirty="0"/>
              <a:t>1.844.762.3332 </a:t>
            </a:r>
          </a:p>
          <a:p>
            <a:endParaRPr lang="en-US" sz="1200" b="1" dirty="0"/>
          </a:p>
        </p:txBody>
      </p:sp>
      <p:sp>
        <p:nvSpPr>
          <p:cNvPr id="7" name="Subtitle 2">
            <a:extLst>
              <a:ext uri="{FF2B5EF4-FFF2-40B4-BE49-F238E27FC236}">
                <a16:creationId xmlns:a16="http://schemas.microsoft.com/office/drawing/2014/main" id="{A286A8DA-EC67-4C72-A3C6-D3988AED2B3A}"/>
              </a:ext>
            </a:extLst>
          </p:cNvPr>
          <p:cNvSpPr txBox="1">
            <a:spLocks/>
          </p:cNvSpPr>
          <p:nvPr/>
        </p:nvSpPr>
        <p:spPr>
          <a:xfrm>
            <a:off x="2511043" y="5524903"/>
            <a:ext cx="3186660" cy="565001"/>
          </a:xfrm>
          <a:prstGeom prst="rect">
            <a:avLst/>
          </a:prstGeom>
        </p:spPr>
        <p:txBody>
          <a:bodyPr vert="horz" lIns="91440" tIns="45720" rIns="91440" bIns="45720" rtlCol="0">
            <a:normAutofit fontScale="25000" lnSpcReduction="20000"/>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en-US" sz="5000" b="1" dirty="0">
                <a:solidFill>
                  <a:srgbClr val="00B050"/>
                </a:solidFill>
              </a:rPr>
              <a:t>Host</a:t>
            </a:r>
          </a:p>
          <a:p>
            <a:pPr algn="ctr"/>
            <a:r>
              <a:rPr lang="en-US" sz="5000" b="1" dirty="0"/>
              <a:t>Mildred </a:t>
            </a:r>
            <a:r>
              <a:rPr lang="en-US" sz="5000" b="1" dirty="0" err="1"/>
              <a:t>Mukong</a:t>
            </a:r>
            <a:endParaRPr lang="en-US" sz="5000" b="1" dirty="0"/>
          </a:p>
          <a:p>
            <a:pPr algn="ctr"/>
            <a:endParaRPr lang="en-US" sz="2200" b="1" dirty="0">
              <a:solidFill>
                <a:srgbClr val="00B050"/>
              </a:solidFill>
            </a:endParaRPr>
          </a:p>
          <a:p>
            <a:pPr algn="ctr"/>
            <a:r>
              <a:rPr lang="en-US" sz="2700" b="1" i="1" dirty="0"/>
              <a:t>.</a:t>
            </a:r>
          </a:p>
          <a:p>
            <a:endParaRPr lang="en-US" sz="1700" dirty="0"/>
          </a:p>
        </p:txBody>
      </p:sp>
    </p:spTree>
    <p:extLst>
      <p:ext uri="{BB962C8B-B14F-4D97-AF65-F5344CB8AC3E}">
        <p14:creationId xmlns:p14="http://schemas.microsoft.com/office/powerpoint/2010/main" val="1900396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67229-44A0-4B9D-AF90-AF63DC0DA079}"/>
              </a:ext>
            </a:extLst>
          </p:cNvPr>
          <p:cNvSpPr>
            <a:spLocks noGrp="1"/>
          </p:cNvSpPr>
          <p:nvPr>
            <p:ph type="title"/>
          </p:nvPr>
        </p:nvSpPr>
        <p:spPr>
          <a:xfrm>
            <a:off x="3257107" y="555894"/>
            <a:ext cx="8610600" cy="836971"/>
          </a:xfrm>
        </p:spPr>
        <p:txBody>
          <a:bodyPr>
            <a:normAutofit fontScale="90000"/>
          </a:bodyPr>
          <a:lstStyle/>
          <a:p>
            <a:r>
              <a:rPr lang="en-US" sz="2800" b="1" cap="none" dirty="0">
                <a:solidFill>
                  <a:srgbClr val="00B050"/>
                </a:solidFill>
              </a:rPr>
              <a:t>#7 </a:t>
            </a:r>
            <a:r>
              <a:rPr lang="en-US" sz="2800" b="1" cap="none" dirty="0"/>
              <a:t>The enemy is after the Light of God (the Word) in us</a:t>
            </a:r>
          </a:p>
        </p:txBody>
      </p:sp>
      <p:pic>
        <p:nvPicPr>
          <p:cNvPr id="4" name="Content Placeholder 4" descr="A close up of a logo&#10;&#10;Description automatically generated">
            <a:extLst>
              <a:ext uri="{FF2B5EF4-FFF2-40B4-BE49-F238E27FC236}">
                <a16:creationId xmlns:a16="http://schemas.microsoft.com/office/drawing/2014/main" id="{178F92BD-4EFC-49F1-84E3-A268950EB7AF}"/>
              </a:ext>
            </a:extLst>
          </p:cNvPr>
          <p:cNvPicPr>
            <a:picLocks noGrp="1" noChangeAspect="1"/>
          </p:cNvPicPr>
          <p:nvPr>
            <p:ph idx="1"/>
          </p:nvPr>
        </p:nvPicPr>
        <p:blipFill>
          <a:blip r:embed="rId2"/>
          <a:stretch>
            <a:fillRect/>
          </a:stretch>
        </p:blipFill>
        <p:spPr>
          <a:xfrm>
            <a:off x="638384" y="5526087"/>
            <a:ext cx="1561553" cy="1560513"/>
          </a:xfrm>
        </p:spPr>
      </p:pic>
      <p:sp>
        <p:nvSpPr>
          <p:cNvPr id="5" name="Subtitle 2">
            <a:extLst>
              <a:ext uri="{FF2B5EF4-FFF2-40B4-BE49-F238E27FC236}">
                <a16:creationId xmlns:a16="http://schemas.microsoft.com/office/drawing/2014/main" id="{F8B778C5-8324-4C28-8173-A177EFC50B3F}"/>
              </a:ext>
            </a:extLst>
          </p:cNvPr>
          <p:cNvSpPr txBox="1">
            <a:spLocks/>
          </p:cNvSpPr>
          <p:nvPr/>
        </p:nvSpPr>
        <p:spPr>
          <a:xfrm>
            <a:off x="885015" y="1562985"/>
            <a:ext cx="10421969" cy="40320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0" indent="0" algn="ctr">
              <a:buNone/>
            </a:pPr>
            <a:r>
              <a:rPr lang="en-US" sz="1800" b="1" dirty="0"/>
              <a:t>Psalm 119:130 (AMPC) </a:t>
            </a:r>
          </a:p>
          <a:p>
            <a:pPr marL="0" indent="0">
              <a:buNone/>
            </a:pPr>
            <a:r>
              <a:rPr lang="en-US" sz="1800" b="1" dirty="0"/>
              <a:t>Vs 130 - </a:t>
            </a:r>
            <a:r>
              <a:rPr lang="en-US" sz="1800" dirty="0"/>
              <a:t>The </a:t>
            </a:r>
            <a:r>
              <a:rPr lang="en-US" sz="1800" b="1" i="1" dirty="0"/>
              <a:t>entrance and unfolding </a:t>
            </a:r>
            <a:r>
              <a:rPr lang="en-US" sz="1800" dirty="0"/>
              <a:t>of Your words give light; their unfolding gives understanding (discernment and comprehension) to the simple. </a:t>
            </a:r>
          </a:p>
          <a:p>
            <a:pPr marL="0" indent="0">
              <a:buNone/>
            </a:pPr>
            <a:endParaRPr lang="en-US" sz="1800" dirty="0"/>
          </a:p>
          <a:p>
            <a:pPr marL="0" indent="0">
              <a:buNone/>
            </a:pPr>
            <a:r>
              <a:rPr lang="en-US" sz="1800" dirty="0"/>
              <a:t>				        </a:t>
            </a:r>
            <a:r>
              <a:rPr lang="en-US" sz="1800" b="1" dirty="0"/>
              <a:t>Psalm 119:130 (NLT) </a:t>
            </a:r>
          </a:p>
          <a:p>
            <a:pPr marL="0" indent="0">
              <a:buNone/>
            </a:pPr>
            <a:r>
              <a:rPr lang="en-US" sz="1800" b="1" dirty="0"/>
              <a:t>Vs 130 - </a:t>
            </a:r>
            <a:r>
              <a:rPr lang="en-US" sz="1800" dirty="0"/>
              <a:t>The </a:t>
            </a:r>
            <a:r>
              <a:rPr lang="en-US" sz="1800" b="1" i="1" dirty="0"/>
              <a:t>teaching</a:t>
            </a:r>
            <a:r>
              <a:rPr lang="en-US" sz="1800" dirty="0"/>
              <a:t> of your word gives light, so even the simple can understand.</a:t>
            </a:r>
          </a:p>
          <a:p>
            <a:pPr marL="0" indent="0">
              <a:buNone/>
            </a:pPr>
            <a:endParaRPr lang="en-US" sz="1800" dirty="0"/>
          </a:p>
          <a:p>
            <a:pPr marL="0" indent="0">
              <a:buNone/>
            </a:pPr>
            <a:r>
              <a:rPr lang="en-US" sz="1800" dirty="0"/>
              <a:t>The enemy is not after our life. He is after the light of God (the word) in us. If he can stop us (through many distractions) from pursuing light, he will do so. Think about the many distractions you encounter when you decide to fast, pray or study the word.</a:t>
            </a:r>
          </a:p>
          <a:p>
            <a:pPr marL="0" indent="0">
              <a:buNone/>
            </a:pPr>
            <a:r>
              <a:rPr lang="en-US" sz="1800" dirty="0"/>
              <a:t> </a:t>
            </a:r>
          </a:p>
          <a:p>
            <a:pPr marL="0" indent="0">
              <a:buNone/>
            </a:pPr>
            <a:r>
              <a:rPr lang="en-US" sz="1800" dirty="0"/>
              <a:t>Suddenly, your car gets bad; your child becomes sick; you run low on finances and must work extra hours; the worst mistakes happen at your job, etc.</a:t>
            </a:r>
          </a:p>
        </p:txBody>
      </p:sp>
    </p:spTree>
    <p:extLst>
      <p:ext uri="{BB962C8B-B14F-4D97-AF65-F5344CB8AC3E}">
        <p14:creationId xmlns:p14="http://schemas.microsoft.com/office/powerpoint/2010/main" val="2874997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8D64B-E405-499F-BE0B-C9F540F65F3A}"/>
              </a:ext>
            </a:extLst>
          </p:cNvPr>
          <p:cNvSpPr>
            <a:spLocks noGrp="1"/>
          </p:cNvSpPr>
          <p:nvPr>
            <p:ph type="title"/>
          </p:nvPr>
        </p:nvSpPr>
        <p:spPr>
          <a:xfrm>
            <a:off x="3742660" y="963618"/>
            <a:ext cx="7402034" cy="785374"/>
          </a:xfrm>
        </p:spPr>
        <p:txBody>
          <a:bodyPr>
            <a:normAutofit fontScale="90000"/>
          </a:bodyPr>
          <a:lstStyle/>
          <a:p>
            <a:r>
              <a:rPr lang="en-US" sz="2700" b="1" cap="none" dirty="0">
                <a:solidFill>
                  <a:srgbClr val="00B050"/>
                </a:solidFill>
              </a:rPr>
              <a:t>#8 </a:t>
            </a:r>
            <a:r>
              <a:rPr lang="en-US" sz="2700" b="1" cap="none" dirty="0"/>
              <a:t>The Light of God in us is for the world to “see” and “know”. </a:t>
            </a:r>
            <a:br>
              <a:rPr lang="en-US" dirty="0"/>
            </a:br>
            <a:endParaRPr lang="en-US" b="1" dirty="0"/>
          </a:p>
        </p:txBody>
      </p:sp>
      <p:pic>
        <p:nvPicPr>
          <p:cNvPr id="4" name="Content Placeholder 4" descr="A close up of a logo&#10;&#10;Description automatically generated">
            <a:extLst>
              <a:ext uri="{FF2B5EF4-FFF2-40B4-BE49-F238E27FC236}">
                <a16:creationId xmlns:a16="http://schemas.microsoft.com/office/drawing/2014/main" id="{C453059C-0B75-4993-AA88-0C1C0B912465}"/>
              </a:ext>
            </a:extLst>
          </p:cNvPr>
          <p:cNvPicPr>
            <a:picLocks noGrp="1" noChangeAspect="1"/>
          </p:cNvPicPr>
          <p:nvPr>
            <p:ph idx="1"/>
          </p:nvPr>
        </p:nvPicPr>
        <p:blipFill>
          <a:blip r:embed="rId2"/>
          <a:stretch>
            <a:fillRect/>
          </a:stretch>
        </p:blipFill>
        <p:spPr>
          <a:xfrm>
            <a:off x="382040" y="5496710"/>
            <a:ext cx="1293890" cy="1293028"/>
          </a:xfrm>
        </p:spPr>
      </p:pic>
      <p:sp>
        <p:nvSpPr>
          <p:cNvPr id="5" name="Subtitle 2">
            <a:extLst>
              <a:ext uri="{FF2B5EF4-FFF2-40B4-BE49-F238E27FC236}">
                <a16:creationId xmlns:a16="http://schemas.microsoft.com/office/drawing/2014/main" id="{22DB4F5B-A727-42F8-B36D-7FED25809EEC}"/>
              </a:ext>
            </a:extLst>
          </p:cNvPr>
          <p:cNvSpPr txBox="1">
            <a:spLocks/>
          </p:cNvSpPr>
          <p:nvPr/>
        </p:nvSpPr>
        <p:spPr>
          <a:xfrm>
            <a:off x="202888" y="1633500"/>
            <a:ext cx="11786223" cy="4542581"/>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0" indent="0" algn="ctr">
              <a:buNone/>
            </a:pPr>
            <a:r>
              <a:rPr lang="en-US" sz="1800" b="1" dirty="0"/>
              <a:t>Matthew 5:14-16 (NIV) </a:t>
            </a:r>
          </a:p>
          <a:p>
            <a:pPr marL="0" indent="0">
              <a:buNone/>
            </a:pPr>
            <a:r>
              <a:rPr lang="en-US" sz="1800" b="1" dirty="0"/>
              <a:t>Vs 14 - </a:t>
            </a:r>
            <a:r>
              <a:rPr lang="en-US" sz="1800" dirty="0"/>
              <a:t>“You are the light of the world. A town built on a hill cannot be hidden. </a:t>
            </a:r>
          </a:p>
          <a:p>
            <a:pPr marL="0" indent="0">
              <a:buNone/>
            </a:pPr>
            <a:r>
              <a:rPr lang="en-US" sz="1800" b="1" dirty="0"/>
              <a:t>Vs 15 -  </a:t>
            </a:r>
            <a:r>
              <a:rPr lang="en-US" sz="1800" dirty="0"/>
              <a:t>Neither do people light a lamp and put it under a bowl. Instead they put it on its stand, and it gives light to everyone in the house. </a:t>
            </a:r>
          </a:p>
          <a:p>
            <a:pPr marL="0" indent="0">
              <a:buNone/>
            </a:pPr>
            <a:r>
              <a:rPr lang="en-US" sz="1800" b="1" dirty="0"/>
              <a:t>Vs 16 -  </a:t>
            </a:r>
            <a:r>
              <a:rPr lang="en-US" sz="1800" dirty="0"/>
              <a:t>In the same way, </a:t>
            </a:r>
            <a:r>
              <a:rPr lang="en-US" sz="1800" b="1" i="1" dirty="0"/>
              <a:t>let your light shine before others</a:t>
            </a:r>
            <a:r>
              <a:rPr lang="en-US" sz="1800" dirty="0"/>
              <a:t>, that they may </a:t>
            </a:r>
            <a:r>
              <a:rPr lang="en-US" sz="1800" b="1" i="1" dirty="0"/>
              <a:t>see</a:t>
            </a:r>
            <a:r>
              <a:rPr lang="en-US" sz="1800" dirty="0"/>
              <a:t> your good deeds and glorify your Father in heaven. </a:t>
            </a:r>
          </a:p>
          <a:p>
            <a:pPr marL="0" indent="0">
              <a:buNone/>
            </a:pPr>
            <a:endParaRPr lang="en-US" sz="1800" dirty="0"/>
          </a:p>
          <a:p>
            <a:pPr marL="0" indent="0">
              <a:buNone/>
            </a:pPr>
            <a:r>
              <a:rPr lang="en-US" sz="1800" dirty="0"/>
              <a:t>The enemy deceives us to hide the light we receive. This attitude is demonstrated when we receive salvation and never share the good news of our salvation with others. </a:t>
            </a:r>
          </a:p>
          <a:p>
            <a:pPr marL="0" indent="0">
              <a:buNone/>
            </a:pPr>
            <a:r>
              <a:rPr lang="en-US" sz="1800" dirty="0"/>
              <a:t>We do so under the pretext that “my salvation is personal.” Indeed, salvation is personal, however, salvation is not private. </a:t>
            </a:r>
          </a:p>
          <a:p>
            <a:pPr marL="0" indent="0">
              <a:buNone/>
            </a:pPr>
            <a:endParaRPr lang="en-US" sz="1800" dirty="0"/>
          </a:p>
          <a:p>
            <a:pPr marL="0" indent="0">
              <a:buNone/>
            </a:pPr>
            <a:r>
              <a:rPr lang="en-US" sz="1800" dirty="0"/>
              <a:t>The light of God in us is personal (in terms of acquisition and identity), yet, it is not private. Do not let the devil deceive you into thinking that any attempt of sharing the word or living for God, is prideful. Rather, to do otherwise (not displaying the light) is disobedience. Disobedience is arrogance and pride before God.</a:t>
            </a:r>
            <a:endParaRPr lang="en-US" sz="1700" dirty="0"/>
          </a:p>
        </p:txBody>
      </p:sp>
    </p:spTree>
    <p:extLst>
      <p:ext uri="{BB962C8B-B14F-4D97-AF65-F5344CB8AC3E}">
        <p14:creationId xmlns:p14="http://schemas.microsoft.com/office/powerpoint/2010/main" val="1727721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E0C6D-AFC4-434C-B3F2-FFAF4E5B7D91}"/>
              </a:ext>
            </a:extLst>
          </p:cNvPr>
          <p:cNvSpPr>
            <a:spLocks noGrp="1"/>
          </p:cNvSpPr>
          <p:nvPr>
            <p:ph type="title"/>
          </p:nvPr>
        </p:nvSpPr>
        <p:spPr>
          <a:xfrm>
            <a:off x="3413050" y="387077"/>
            <a:ext cx="8548577" cy="1138793"/>
          </a:xfrm>
        </p:spPr>
        <p:txBody>
          <a:bodyPr>
            <a:normAutofit/>
          </a:bodyPr>
          <a:lstStyle/>
          <a:p>
            <a:r>
              <a:rPr lang="en-US" sz="3200" b="1" dirty="0">
                <a:solidFill>
                  <a:srgbClr val="00B050"/>
                </a:solidFill>
              </a:rPr>
              <a:t>#9</a:t>
            </a:r>
            <a:r>
              <a:rPr lang="en-US" sz="3200" dirty="0">
                <a:solidFill>
                  <a:srgbClr val="00B050"/>
                </a:solidFill>
              </a:rPr>
              <a:t> </a:t>
            </a:r>
            <a:r>
              <a:rPr lang="en-US" sz="2800" b="1" cap="none" dirty="0"/>
              <a:t>The Light of God helps us keep an eternal perspective</a:t>
            </a:r>
            <a:endParaRPr lang="en-US" sz="2800" b="1" dirty="0"/>
          </a:p>
        </p:txBody>
      </p:sp>
      <p:sp>
        <p:nvSpPr>
          <p:cNvPr id="3" name="Content Placeholder 2">
            <a:extLst>
              <a:ext uri="{FF2B5EF4-FFF2-40B4-BE49-F238E27FC236}">
                <a16:creationId xmlns:a16="http://schemas.microsoft.com/office/drawing/2014/main" id="{A698FC47-62BE-48EB-95D9-1A98A91522A3}"/>
              </a:ext>
            </a:extLst>
          </p:cNvPr>
          <p:cNvSpPr>
            <a:spLocks noGrp="1"/>
          </p:cNvSpPr>
          <p:nvPr>
            <p:ph idx="1"/>
          </p:nvPr>
        </p:nvSpPr>
        <p:spPr>
          <a:xfrm>
            <a:off x="834656" y="1855739"/>
            <a:ext cx="10820400" cy="3875209"/>
          </a:xfrm>
        </p:spPr>
        <p:txBody>
          <a:bodyPr/>
          <a:lstStyle/>
          <a:p>
            <a:pPr marL="0" indent="0" algn="ctr">
              <a:buNone/>
            </a:pPr>
            <a:r>
              <a:rPr lang="en-US" b="1" dirty="0"/>
              <a:t>Genesis 10:13 (NIV) </a:t>
            </a:r>
          </a:p>
          <a:p>
            <a:pPr marL="0" indent="0">
              <a:buNone/>
            </a:pPr>
            <a:r>
              <a:rPr lang="en-US" b="1" dirty="0"/>
              <a:t>Vs 10 - </a:t>
            </a:r>
            <a:r>
              <a:rPr lang="en-US" dirty="0"/>
              <a:t>Lot looked around and saw that the whole plain of the Jordan toward </a:t>
            </a:r>
            <a:r>
              <a:rPr lang="en-US" dirty="0" err="1"/>
              <a:t>Zoar</a:t>
            </a:r>
            <a:r>
              <a:rPr lang="en-US" dirty="0"/>
              <a:t> was well watered, like the garden of the LORD, like the land of Egypt. (This was before the LORD destroyed Sodom and Gomorrah.) </a:t>
            </a:r>
          </a:p>
          <a:p>
            <a:pPr marL="0" indent="0">
              <a:buNone/>
            </a:pPr>
            <a:endParaRPr lang="en-US" dirty="0"/>
          </a:p>
          <a:p>
            <a:pPr marL="0" indent="0">
              <a:buNone/>
            </a:pPr>
            <a:r>
              <a:rPr lang="en-US" dirty="0"/>
              <a:t>The light of God helps us see beyond our current circumstances because we are no longer veiled. However, a veiled person (“Lot” in Hebrew means “veiled”) is limited by how far they can see. Lot could only see the green pastures to the east. However, he did not see the future destruction of Sodom and Gomorrah.</a:t>
            </a:r>
          </a:p>
        </p:txBody>
      </p:sp>
      <p:pic>
        <p:nvPicPr>
          <p:cNvPr id="4" name="Content Placeholder 4" descr="A close up of a logo&#10;&#10;Description automatically generated">
            <a:extLst>
              <a:ext uri="{FF2B5EF4-FFF2-40B4-BE49-F238E27FC236}">
                <a16:creationId xmlns:a16="http://schemas.microsoft.com/office/drawing/2014/main" id="{64F21905-DBC0-4FD2-ABE4-252D931081AB}"/>
              </a:ext>
            </a:extLst>
          </p:cNvPr>
          <p:cNvPicPr>
            <a:picLocks noChangeAspect="1"/>
          </p:cNvPicPr>
          <p:nvPr/>
        </p:nvPicPr>
        <p:blipFill>
          <a:blip r:embed="rId2"/>
          <a:stretch>
            <a:fillRect/>
          </a:stretch>
        </p:blipFill>
        <p:spPr>
          <a:xfrm>
            <a:off x="182015" y="5364957"/>
            <a:ext cx="1575850" cy="1574800"/>
          </a:xfrm>
          <a:prstGeom prst="rect">
            <a:avLst/>
          </a:prstGeom>
        </p:spPr>
      </p:pic>
    </p:spTree>
    <p:extLst>
      <p:ext uri="{BB962C8B-B14F-4D97-AF65-F5344CB8AC3E}">
        <p14:creationId xmlns:p14="http://schemas.microsoft.com/office/powerpoint/2010/main" val="3085254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02C3C-0028-44EE-B796-F5D6C5D4F58C}"/>
              </a:ext>
            </a:extLst>
          </p:cNvPr>
          <p:cNvSpPr>
            <a:spLocks noGrp="1"/>
          </p:cNvSpPr>
          <p:nvPr>
            <p:ph type="title"/>
          </p:nvPr>
        </p:nvSpPr>
        <p:spPr>
          <a:xfrm>
            <a:off x="3289005" y="625462"/>
            <a:ext cx="8610600" cy="958789"/>
          </a:xfrm>
        </p:spPr>
        <p:txBody>
          <a:bodyPr/>
          <a:lstStyle/>
          <a:p>
            <a:r>
              <a:rPr lang="en-US" sz="2800" b="1" dirty="0">
                <a:solidFill>
                  <a:srgbClr val="00B050"/>
                </a:solidFill>
              </a:rPr>
              <a:t>#10 </a:t>
            </a:r>
            <a:r>
              <a:rPr lang="en-US" sz="2800" b="1" cap="none" dirty="0"/>
              <a:t>Prioritize your pursuit for the Light of God</a:t>
            </a:r>
            <a:endParaRPr lang="en-US" sz="2800" b="1" dirty="0"/>
          </a:p>
        </p:txBody>
      </p:sp>
      <p:pic>
        <p:nvPicPr>
          <p:cNvPr id="4" name="Content Placeholder 4" descr="A close up of a logo&#10;&#10;Description automatically generated">
            <a:extLst>
              <a:ext uri="{FF2B5EF4-FFF2-40B4-BE49-F238E27FC236}">
                <a16:creationId xmlns:a16="http://schemas.microsoft.com/office/drawing/2014/main" id="{54C00E3A-3675-4A0B-AE7A-734CAF672828}"/>
              </a:ext>
            </a:extLst>
          </p:cNvPr>
          <p:cNvPicPr>
            <a:picLocks noGrp="1" noChangeAspect="1"/>
          </p:cNvPicPr>
          <p:nvPr>
            <p:ph idx="1"/>
          </p:nvPr>
        </p:nvPicPr>
        <p:blipFill>
          <a:blip r:embed="rId2"/>
          <a:stretch>
            <a:fillRect/>
          </a:stretch>
        </p:blipFill>
        <p:spPr>
          <a:xfrm>
            <a:off x="424902" y="5483593"/>
            <a:ext cx="1375323" cy="1374407"/>
          </a:xfrm>
        </p:spPr>
      </p:pic>
      <p:sp>
        <p:nvSpPr>
          <p:cNvPr id="5" name="Subtitle 2">
            <a:extLst>
              <a:ext uri="{FF2B5EF4-FFF2-40B4-BE49-F238E27FC236}">
                <a16:creationId xmlns:a16="http://schemas.microsoft.com/office/drawing/2014/main" id="{2644D0B2-202F-4189-ACC7-C889EE3A255E}"/>
              </a:ext>
            </a:extLst>
          </p:cNvPr>
          <p:cNvSpPr txBox="1">
            <a:spLocks/>
          </p:cNvSpPr>
          <p:nvPr/>
        </p:nvSpPr>
        <p:spPr>
          <a:xfrm>
            <a:off x="1112563" y="2015948"/>
            <a:ext cx="10298687" cy="403929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0" indent="0" algn="ctr">
              <a:buNone/>
            </a:pPr>
            <a:r>
              <a:rPr lang="en-US" b="1" dirty="0"/>
              <a:t>Genesis 1:3 (NIV) </a:t>
            </a:r>
          </a:p>
          <a:p>
            <a:pPr marL="0" indent="0">
              <a:buNone/>
            </a:pPr>
            <a:r>
              <a:rPr lang="en-US" b="1" dirty="0"/>
              <a:t>Vs 3 - </a:t>
            </a:r>
            <a:r>
              <a:rPr lang="en-US" dirty="0"/>
              <a:t>And God said, “Let there be light,” and there was light. </a:t>
            </a:r>
          </a:p>
          <a:p>
            <a:pPr marL="0" indent="0">
              <a:buNone/>
            </a:pPr>
            <a:endParaRPr lang="en-US" dirty="0"/>
          </a:p>
          <a:p>
            <a:pPr marL="0" indent="0">
              <a:buNone/>
            </a:pPr>
            <a:r>
              <a:rPr lang="en-US" dirty="0"/>
              <a:t>Everyday, we should seek to gain light (the word of God), because it is priority. After creation, God’s priority was to introduce light and He did, by saying “Let there be light”. </a:t>
            </a:r>
          </a:p>
          <a:p>
            <a:pPr marL="0" indent="0">
              <a:buNone/>
            </a:pPr>
            <a:endParaRPr lang="en-US" dirty="0"/>
          </a:p>
          <a:p>
            <a:pPr marL="0" indent="0">
              <a:buNone/>
            </a:pPr>
            <a:r>
              <a:rPr lang="en-US" dirty="0"/>
              <a:t>Therefore, after every invention, discovery, production, acquisition, etc., our priority should be to introduce the light of God. </a:t>
            </a:r>
          </a:p>
        </p:txBody>
      </p:sp>
    </p:spTree>
    <p:extLst>
      <p:ext uri="{BB962C8B-B14F-4D97-AF65-F5344CB8AC3E}">
        <p14:creationId xmlns:p14="http://schemas.microsoft.com/office/powerpoint/2010/main" val="1927430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8DBCC-A408-490A-8E26-ECC7685FF23D}"/>
              </a:ext>
            </a:extLst>
          </p:cNvPr>
          <p:cNvSpPr>
            <a:spLocks noGrp="1"/>
          </p:cNvSpPr>
          <p:nvPr>
            <p:ph type="title"/>
          </p:nvPr>
        </p:nvSpPr>
        <p:spPr>
          <a:xfrm>
            <a:off x="2895600" y="555372"/>
            <a:ext cx="8610600" cy="948059"/>
          </a:xfrm>
        </p:spPr>
        <p:txBody>
          <a:bodyPr>
            <a:normAutofit/>
          </a:bodyPr>
          <a:lstStyle/>
          <a:p>
            <a:r>
              <a:rPr lang="en-US" sz="2800" b="1" dirty="0">
                <a:solidFill>
                  <a:srgbClr val="00B050"/>
                </a:solidFill>
              </a:rPr>
              <a:t>#11 </a:t>
            </a:r>
            <a:r>
              <a:rPr lang="en-US" sz="2800" b="1" cap="none" dirty="0"/>
              <a:t>Our families need the Light of God</a:t>
            </a:r>
            <a:endParaRPr lang="en-US" sz="2800" b="1" dirty="0"/>
          </a:p>
        </p:txBody>
      </p:sp>
      <p:sp>
        <p:nvSpPr>
          <p:cNvPr id="3" name="Content Placeholder 2">
            <a:extLst>
              <a:ext uri="{FF2B5EF4-FFF2-40B4-BE49-F238E27FC236}">
                <a16:creationId xmlns:a16="http://schemas.microsoft.com/office/drawing/2014/main" id="{E0D2E99B-DC36-45DE-9DA2-34F9C046677B}"/>
              </a:ext>
            </a:extLst>
          </p:cNvPr>
          <p:cNvSpPr>
            <a:spLocks noGrp="1"/>
          </p:cNvSpPr>
          <p:nvPr>
            <p:ph idx="1"/>
          </p:nvPr>
        </p:nvSpPr>
        <p:spPr>
          <a:xfrm>
            <a:off x="1036674" y="1584251"/>
            <a:ext cx="10469526" cy="4634434"/>
          </a:xfrm>
        </p:spPr>
        <p:txBody>
          <a:bodyPr>
            <a:normAutofit lnSpcReduction="10000"/>
          </a:bodyPr>
          <a:lstStyle/>
          <a:p>
            <a:pPr marL="0" indent="0" algn="ctr">
              <a:buNone/>
            </a:pPr>
            <a:r>
              <a:rPr lang="en-US" b="1" dirty="0"/>
              <a:t>Proverbs 22:6 (NIV) </a:t>
            </a:r>
          </a:p>
          <a:p>
            <a:pPr marL="0" indent="0">
              <a:buNone/>
            </a:pPr>
            <a:r>
              <a:rPr lang="en-US" b="1" dirty="0"/>
              <a:t>Vs 6 - </a:t>
            </a:r>
            <a:r>
              <a:rPr lang="en-US" dirty="0"/>
              <a:t>Start children off on the way they should go, and even when they are old they will not turn from it. </a:t>
            </a:r>
          </a:p>
          <a:p>
            <a:pPr marL="0" indent="0">
              <a:buNone/>
            </a:pPr>
            <a:endParaRPr lang="en-US" dirty="0"/>
          </a:p>
          <a:p>
            <a:pPr marL="0" indent="0">
              <a:buNone/>
            </a:pPr>
            <a:r>
              <a:rPr lang="en-US" dirty="0"/>
              <a:t>We should not be passive about introducing light to a situation. Introducing the light of God to situations, is an active and purposeful response from us to our unique situations. And it comes by speaking… “And God said…”</a:t>
            </a:r>
          </a:p>
          <a:p>
            <a:pPr marL="0" indent="0">
              <a:buNone/>
            </a:pPr>
            <a:r>
              <a:rPr lang="en-US" dirty="0"/>
              <a:t>Although the light of God is available to all, it must be purposefully introduced.</a:t>
            </a:r>
          </a:p>
          <a:p>
            <a:pPr marL="0" indent="0">
              <a:buNone/>
            </a:pPr>
            <a:endParaRPr lang="en-US" dirty="0"/>
          </a:p>
          <a:p>
            <a:pPr marL="0" indent="0">
              <a:buNone/>
            </a:pPr>
            <a:r>
              <a:rPr lang="en-US" dirty="0"/>
              <a:t>Please, do not assume there is light in a situation until you have purposefully introduced the Light of God to it. “Training a child” is one way of purposefully introducing the Light of God into a child.</a:t>
            </a:r>
          </a:p>
        </p:txBody>
      </p:sp>
      <p:pic>
        <p:nvPicPr>
          <p:cNvPr id="4" name="Content Placeholder 4" descr="A close up of a logo&#10;&#10;Description automatically generated">
            <a:extLst>
              <a:ext uri="{FF2B5EF4-FFF2-40B4-BE49-F238E27FC236}">
                <a16:creationId xmlns:a16="http://schemas.microsoft.com/office/drawing/2014/main" id="{69A54B4B-0973-4021-BBDC-E365BE544C23}"/>
              </a:ext>
            </a:extLst>
          </p:cNvPr>
          <p:cNvPicPr>
            <a:picLocks noChangeAspect="1"/>
          </p:cNvPicPr>
          <p:nvPr/>
        </p:nvPicPr>
        <p:blipFill>
          <a:blip r:embed="rId2"/>
          <a:stretch>
            <a:fillRect/>
          </a:stretch>
        </p:blipFill>
        <p:spPr>
          <a:xfrm>
            <a:off x="182015" y="5364957"/>
            <a:ext cx="1575850" cy="1574800"/>
          </a:xfrm>
          <a:prstGeom prst="rect">
            <a:avLst/>
          </a:prstGeom>
        </p:spPr>
      </p:pic>
    </p:spTree>
    <p:extLst>
      <p:ext uri="{BB962C8B-B14F-4D97-AF65-F5344CB8AC3E}">
        <p14:creationId xmlns:p14="http://schemas.microsoft.com/office/powerpoint/2010/main" val="911496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0F550-E1FB-4104-99CA-889F4FBBC0C5}"/>
              </a:ext>
            </a:extLst>
          </p:cNvPr>
          <p:cNvSpPr>
            <a:spLocks noGrp="1"/>
          </p:cNvSpPr>
          <p:nvPr>
            <p:ph type="title"/>
          </p:nvPr>
        </p:nvSpPr>
        <p:spPr>
          <a:xfrm>
            <a:off x="3187995" y="461347"/>
            <a:ext cx="8610600" cy="761398"/>
          </a:xfrm>
        </p:spPr>
        <p:txBody>
          <a:bodyPr>
            <a:normAutofit/>
          </a:bodyPr>
          <a:lstStyle/>
          <a:p>
            <a:r>
              <a:rPr lang="en-US" sz="2800" b="1" cap="none" dirty="0">
                <a:solidFill>
                  <a:srgbClr val="00B050"/>
                </a:solidFill>
              </a:rPr>
              <a:t>#12 </a:t>
            </a:r>
            <a:r>
              <a:rPr lang="en-US" sz="2800" b="1" cap="none" dirty="0"/>
              <a:t>Light is the antidote to darkness</a:t>
            </a:r>
          </a:p>
        </p:txBody>
      </p:sp>
      <p:sp>
        <p:nvSpPr>
          <p:cNvPr id="3" name="Content Placeholder 2">
            <a:extLst>
              <a:ext uri="{FF2B5EF4-FFF2-40B4-BE49-F238E27FC236}">
                <a16:creationId xmlns:a16="http://schemas.microsoft.com/office/drawing/2014/main" id="{3D328DF5-DA01-4AFA-AC24-9EE1355582CB}"/>
              </a:ext>
            </a:extLst>
          </p:cNvPr>
          <p:cNvSpPr>
            <a:spLocks noGrp="1"/>
          </p:cNvSpPr>
          <p:nvPr>
            <p:ph idx="1"/>
          </p:nvPr>
        </p:nvSpPr>
        <p:spPr>
          <a:xfrm>
            <a:off x="813391" y="1589567"/>
            <a:ext cx="10820400" cy="4535957"/>
          </a:xfrm>
        </p:spPr>
        <p:txBody>
          <a:bodyPr>
            <a:normAutofit/>
          </a:bodyPr>
          <a:lstStyle/>
          <a:p>
            <a:pPr marL="0" indent="0" algn="ctr">
              <a:buNone/>
            </a:pPr>
            <a:r>
              <a:rPr lang="en-US" b="1" dirty="0"/>
              <a:t>Genesis 1:3 (NIV) </a:t>
            </a:r>
          </a:p>
          <a:p>
            <a:pPr marL="0" indent="0">
              <a:buNone/>
            </a:pPr>
            <a:r>
              <a:rPr lang="en-US" b="1" dirty="0"/>
              <a:t>Vs 3 -  </a:t>
            </a:r>
            <a:r>
              <a:rPr lang="en-US" dirty="0"/>
              <a:t>And God said, “Let there be light,” and there was light. </a:t>
            </a:r>
          </a:p>
          <a:p>
            <a:pPr marL="0" indent="0">
              <a:buNone/>
            </a:pPr>
            <a:endParaRPr lang="en-US" dirty="0"/>
          </a:p>
          <a:p>
            <a:pPr marL="0" indent="0">
              <a:buNone/>
            </a:pPr>
            <a:r>
              <a:rPr lang="en-US" dirty="0"/>
              <a:t>Light is the antidote (puts a stop) to darkness. </a:t>
            </a:r>
            <a:r>
              <a:rPr lang="en-US" i="1" dirty="0"/>
              <a:t>Darkness </a:t>
            </a:r>
            <a:r>
              <a:rPr lang="en-US" dirty="0"/>
              <a:t>did not hesitate when Light was introduced.</a:t>
            </a:r>
          </a:p>
          <a:p>
            <a:pPr marL="0" indent="0">
              <a:buNone/>
            </a:pPr>
            <a:endParaRPr lang="en-US" dirty="0"/>
          </a:p>
          <a:p>
            <a:pPr marL="0" indent="0" algn="ctr">
              <a:buNone/>
            </a:pPr>
            <a:r>
              <a:rPr lang="en-US" b="1" dirty="0"/>
              <a:t>John 1:4-5 (NLT)</a:t>
            </a:r>
          </a:p>
          <a:p>
            <a:pPr marL="0" indent="0">
              <a:buNone/>
            </a:pPr>
            <a:r>
              <a:rPr lang="en-US" b="1" dirty="0"/>
              <a:t>Vs 4 - </a:t>
            </a:r>
            <a:r>
              <a:rPr lang="en-US" dirty="0"/>
              <a:t>The Word gave life to everything that was created, and his life brought </a:t>
            </a:r>
            <a:r>
              <a:rPr lang="en-US" b="1" i="1" dirty="0"/>
              <a:t>light</a:t>
            </a:r>
            <a:r>
              <a:rPr lang="en-US" dirty="0"/>
              <a:t> to everyone.</a:t>
            </a:r>
          </a:p>
          <a:p>
            <a:pPr marL="0" indent="0">
              <a:buNone/>
            </a:pPr>
            <a:r>
              <a:rPr lang="en-US" b="1" dirty="0"/>
              <a:t>Vs 5 - </a:t>
            </a:r>
            <a:r>
              <a:rPr lang="en-US" dirty="0"/>
              <a:t>The </a:t>
            </a:r>
            <a:r>
              <a:rPr lang="en-US" b="1" i="1" dirty="0"/>
              <a:t>light shines in the darkness</a:t>
            </a:r>
            <a:r>
              <a:rPr lang="en-US" dirty="0"/>
              <a:t>, and the darkness can </a:t>
            </a:r>
            <a:r>
              <a:rPr lang="en-US" b="1" i="1" dirty="0"/>
              <a:t>never extinguish it</a:t>
            </a:r>
            <a:r>
              <a:rPr lang="en-US" dirty="0"/>
              <a:t>.</a:t>
            </a:r>
          </a:p>
        </p:txBody>
      </p:sp>
      <p:pic>
        <p:nvPicPr>
          <p:cNvPr id="4" name="Content Placeholder 4" descr="A close up of a logo&#10;&#10;Description automatically generated">
            <a:extLst>
              <a:ext uri="{FF2B5EF4-FFF2-40B4-BE49-F238E27FC236}">
                <a16:creationId xmlns:a16="http://schemas.microsoft.com/office/drawing/2014/main" id="{9DB86CD7-6ED3-467D-94EC-B79514780337}"/>
              </a:ext>
            </a:extLst>
          </p:cNvPr>
          <p:cNvPicPr>
            <a:picLocks noChangeAspect="1"/>
          </p:cNvPicPr>
          <p:nvPr/>
        </p:nvPicPr>
        <p:blipFill>
          <a:blip r:embed="rId2"/>
          <a:stretch>
            <a:fillRect/>
          </a:stretch>
        </p:blipFill>
        <p:spPr>
          <a:xfrm>
            <a:off x="182015" y="5364957"/>
            <a:ext cx="1575850" cy="1574800"/>
          </a:xfrm>
          <a:prstGeom prst="rect">
            <a:avLst/>
          </a:prstGeom>
        </p:spPr>
      </p:pic>
    </p:spTree>
    <p:extLst>
      <p:ext uri="{BB962C8B-B14F-4D97-AF65-F5344CB8AC3E}">
        <p14:creationId xmlns:p14="http://schemas.microsoft.com/office/powerpoint/2010/main" val="1752791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44C65-A03E-4A7F-84B4-AE9F56A935F6}"/>
              </a:ext>
            </a:extLst>
          </p:cNvPr>
          <p:cNvSpPr>
            <a:spLocks noGrp="1"/>
          </p:cNvSpPr>
          <p:nvPr>
            <p:ph type="title"/>
          </p:nvPr>
        </p:nvSpPr>
        <p:spPr>
          <a:xfrm>
            <a:off x="3273056" y="691964"/>
            <a:ext cx="8610600" cy="847082"/>
          </a:xfrm>
        </p:spPr>
        <p:txBody>
          <a:bodyPr>
            <a:normAutofit fontScale="90000"/>
          </a:bodyPr>
          <a:lstStyle/>
          <a:p>
            <a:r>
              <a:rPr lang="en-US" sz="3100" b="1" dirty="0">
                <a:solidFill>
                  <a:srgbClr val="00B050"/>
                </a:solidFill>
              </a:rPr>
              <a:t>#13 </a:t>
            </a:r>
            <a:r>
              <a:rPr lang="en-US" sz="3100" b="1" cap="none" dirty="0"/>
              <a:t>Speak your way out of darkness into </a:t>
            </a:r>
            <a:br>
              <a:rPr lang="en-US" sz="3100" b="1" cap="none" dirty="0"/>
            </a:br>
            <a:r>
              <a:rPr lang="en-US" sz="3100" b="1" cap="none" dirty="0"/>
              <a:t>the Light of God</a:t>
            </a:r>
            <a:endParaRPr lang="en-US" sz="3100" b="1" dirty="0"/>
          </a:p>
        </p:txBody>
      </p:sp>
      <p:sp>
        <p:nvSpPr>
          <p:cNvPr id="3" name="Content Placeholder 2">
            <a:extLst>
              <a:ext uri="{FF2B5EF4-FFF2-40B4-BE49-F238E27FC236}">
                <a16:creationId xmlns:a16="http://schemas.microsoft.com/office/drawing/2014/main" id="{48171EBF-7395-48D4-B6B3-02C9363F9AA1}"/>
              </a:ext>
            </a:extLst>
          </p:cNvPr>
          <p:cNvSpPr>
            <a:spLocks noGrp="1"/>
          </p:cNvSpPr>
          <p:nvPr>
            <p:ph idx="1"/>
          </p:nvPr>
        </p:nvSpPr>
        <p:spPr>
          <a:xfrm>
            <a:off x="925033" y="1862296"/>
            <a:ext cx="10820400" cy="3982970"/>
          </a:xfrm>
        </p:spPr>
        <p:txBody>
          <a:bodyPr>
            <a:normAutofit/>
          </a:bodyPr>
          <a:lstStyle/>
          <a:p>
            <a:pPr marL="0" indent="0" algn="ctr">
              <a:buNone/>
            </a:pPr>
            <a:r>
              <a:rPr lang="en-US" b="1" dirty="0"/>
              <a:t>Joel 3:10c (NIV) </a:t>
            </a:r>
          </a:p>
          <a:p>
            <a:pPr marL="0" indent="0">
              <a:buNone/>
            </a:pPr>
            <a:r>
              <a:rPr lang="en-US" b="1" dirty="0"/>
              <a:t>Vs10c -</a:t>
            </a:r>
            <a:r>
              <a:rPr lang="en-US" dirty="0"/>
              <a:t> Let the weakling </a:t>
            </a:r>
            <a:r>
              <a:rPr lang="en-US" b="1" i="1" dirty="0"/>
              <a:t>say, </a:t>
            </a:r>
            <a:r>
              <a:rPr lang="en-US" dirty="0"/>
              <a:t>“I am strong!” </a:t>
            </a:r>
          </a:p>
          <a:p>
            <a:pPr marL="0" indent="0">
              <a:buNone/>
            </a:pPr>
            <a:endParaRPr lang="en-US" dirty="0"/>
          </a:p>
          <a:p>
            <a:pPr marL="0" indent="0">
              <a:buNone/>
            </a:pPr>
            <a:r>
              <a:rPr lang="en-US" dirty="0"/>
              <a:t>We introduce darkness into our lives through our words. So too, we can put an end to darkness by speaking.</a:t>
            </a:r>
          </a:p>
          <a:p>
            <a:pPr marL="0" indent="0">
              <a:buNone/>
            </a:pPr>
            <a:endParaRPr lang="en-US" dirty="0"/>
          </a:p>
          <a:p>
            <a:pPr marL="0" indent="0">
              <a:buNone/>
            </a:pPr>
            <a:r>
              <a:rPr lang="en-US" dirty="0"/>
              <a:t>Shape your destiny with your words. Speak the Word! Speak Life!</a:t>
            </a:r>
          </a:p>
        </p:txBody>
      </p:sp>
      <p:pic>
        <p:nvPicPr>
          <p:cNvPr id="4" name="Content Placeholder 4" descr="A close up of a logo&#10;&#10;Description automatically generated">
            <a:extLst>
              <a:ext uri="{FF2B5EF4-FFF2-40B4-BE49-F238E27FC236}">
                <a16:creationId xmlns:a16="http://schemas.microsoft.com/office/drawing/2014/main" id="{089BD0DF-4BD1-4F72-95A6-66FD500A6423}"/>
              </a:ext>
            </a:extLst>
          </p:cNvPr>
          <p:cNvPicPr>
            <a:picLocks noChangeAspect="1"/>
          </p:cNvPicPr>
          <p:nvPr/>
        </p:nvPicPr>
        <p:blipFill>
          <a:blip r:embed="rId2"/>
          <a:stretch>
            <a:fillRect/>
          </a:stretch>
        </p:blipFill>
        <p:spPr>
          <a:xfrm>
            <a:off x="182015" y="5364957"/>
            <a:ext cx="1575850" cy="1574800"/>
          </a:xfrm>
          <a:prstGeom prst="rect">
            <a:avLst/>
          </a:prstGeom>
        </p:spPr>
      </p:pic>
    </p:spTree>
    <p:extLst>
      <p:ext uri="{BB962C8B-B14F-4D97-AF65-F5344CB8AC3E}">
        <p14:creationId xmlns:p14="http://schemas.microsoft.com/office/powerpoint/2010/main" val="3049478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D220C-F836-45D6-9E01-ED9B46172065}"/>
              </a:ext>
            </a:extLst>
          </p:cNvPr>
          <p:cNvSpPr>
            <a:spLocks noGrp="1"/>
          </p:cNvSpPr>
          <p:nvPr>
            <p:ph type="title"/>
          </p:nvPr>
        </p:nvSpPr>
        <p:spPr>
          <a:xfrm>
            <a:off x="2895600" y="764373"/>
            <a:ext cx="8610600" cy="884913"/>
          </a:xfrm>
        </p:spPr>
        <p:txBody>
          <a:bodyPr>
            <a:normAutofit/>
          </a:bodyPr>
          <a:lstStyle/>
          <a:p>
            <a:r>
              <a:rPr lang="en-US" sz="2800" b="1" cap="none" dirty="0">
                <a:solidFill>
                  <a:srgbClr val="00B050"/>
                </a:solidFill>
              </a:rPr>
              <a:t>#14 </a:t>
            </a:r>
            <a:r>
              <a:rPr lang="en-US" sz="2800" b="1" cap="none" dirty="0"/>
              <a:t>Your next level in life is Light dependent</a:t>
            </a:r>
          </a:p>
        </p:txBody>
      </p:sp>
      <p:pic>
        <p:nvPicPr>
          <p:cNvPr id="4" name="Content Placeholder 4" descr="A close up of a logo&#10;&#10;Description automatically generated">
            <a:extLst>
              <a:ext uri="{FF2B5EF4-FFF2-40B4-BE49-F238E27FC236}">
                <a16:creationId xmlns:a16="http://schemas.microsoft.com/office/drawing/2014/main" id="{F596FD60-27C1-479F-9D77-E9002D3216B6}"/>
              </a:ext>
            </a:extLst>
          </p:cNvPr>
          <p:cNvPicPr>
            <a:picLocks noGrp="1" noChangeAspect="1"/>
          </p:cNvPicPr>
          <p:nvPr>
            <p:ph idx="1"/>
          </p:nvPr>
        </p:nvPicPr>
        <p:blipFill>
          <a:blip r:embed="rId2"/>
          <a:stretch>
            <a:fillRect/>
          </a:stretch>
        </p:blipFill>
        <p:spPr>
          <a:xfrm>
            <a:off x="160584" y="5386961"/>
            <a:ext cx="1682504" cy="1681383"/>
          </a:xfrm>
        </p:spPr>
      </p:pic>
      <p:sp>
        <p:nvSpPr>
          <p:cNvPr id="5" name="Content Placeholder 2">
            <a:extLst>
              <a:ext uri="{FF2B5EF4-FFF2-40B4-BE49-F238E27FC236}">
                <a16:creationId xmlns:a16="http://schemas.microsoft.com/office/drawing/2014/main" id="{1C6C12A9-CAA1-4071-B2CE-0D32CFD9C537}"/>
              </a:ext>
            </a:extLst>
          </p:cNvPr>
          <p:cNvSpPr txBox="1">
            <a:spLocks/>
          </p:cNvSpPr>
          <p:nvPr/>
        </p:nvSpPr>
        <p:spPr>
          <a:xfrm>
            <a:off x="1001836" y="1863437"/>
            <a:ext cx="10820400" cy="46423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0" indent="0" algn="ctr">
              <a:buNone/>
            </a:pPr>
            <a:endParaRPr lang="en-US" b="1" dirty="0"/>
          </a:p>
          <a:p>
            <a:pPr marL="0" indent="0" algn="ctr">
              <a:buNone/>
            </a:pPr>
            <a:r>
              <a:rPr lang="en-US" b="1" dirty="0"/>
              <a:t>Isaiah 60:1 (KJV) </a:t>
            </a:r>
          </a:p>
          <a:p>
            <a:pPr marL="0" indent="0">
              <a:buNone/>
            </a:pPr>
            <a:r>
              <a:rPr lang="en-US" b="1" dirty="0"/>
              <a:t>Vs 1 - </a:t>
            </a:r>
            <a:r>
              <a:rPr lang="en-US" dirty="0"/>
              <a:t>Arise, shine; for </a:t>
            </a:r>
            <a:r>
              <a:rPr lang="en-US" b="1" i="1" dirty="0"/>
              <a:t>thy light is come</a:t>
            </a:r>
            <a:r>
              <a:rPr lang="en-US" dirty="0"/>
              <a:t>, and the glory of the LORD is risen upon thee.</a:t>
            </a:r>
          </a:p>
          <a:p>
            <a:pPr marL="0" indent="0">
              <a:buNone/>
            </a:pPr>
            <a:endParaRPr lang="en-US" dirty="0"/>
          </a:p>
          <a:p>
            <a:pPr marL="0" indent="0">
              <a:buNone/>
            </a:pPr>
            <a:r>
              <a:rPr lang="en-US" dirty="0"/>
              <a:t>Sustainable promotions and increase in life are only guaranteed when we receive the Light of God.</a:t>
            </a:r>
          </a:p>
          <a:p>
            <a:pPr marL="0" indent="0">
              <a:buNone/>
            </a:pPr>
            <a:endParaRPr lang="en-US" dirty="0"/>
          </a:p>
          <a:p>
            <a:pPr marL="0" indent="0">
              <a:buNone/>
            </a:pPr>
            <a:r>
              <a:rPr lang="en-US" dirty="0"/>
              <a:t>You may arise, you may shine, however, if the Light of God is not the reason for your increases, they wouldn’t be sustainable.</a:t>
            </a:r>
          </a:p>
        </p:txBody>
      </p:sp>
    </p:spTree>
    <p:extLst>
      <p:ext uri="{BB962C8B-B14F-4D97-AF65-F5344CB8AC3E}">
        <p14:creationId xmlns:p14="http://schemas.microsoft.com/office/powerpoint/2010/main" val="3698872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7DF3C-B600-474F-87DB-BB5C7BE1E4B3}"/>
              </a:ext>
            </a:extLst>
          </p:cNvPr>
          <p:cNvSpPr>
            <a:spLocks noGrp="1"/>
          </p:cNvSpPr>
          <p:nvPr>
            <p:ph type="title"/>
          </p:nvPr>
        </p:nvSpPr>
        <p:spPr>
          <a:xfrm>
            <a:off x="4258338" y="484566"/>
            <a:ext cx="7630633" cy="929565"/>
          </a:xfrm>
        </p:spPr>
        <p:txBody>
          <a:bodyPr>
            <a:normAutofit/>
          </a:bodyPr>
          <a:lstStyle/>
          <a:p>
            <a:r>
              <a:rPr lang="en-US" sz="2800" b="1" cap="none" dirty="0">
                <a:solidFill>
                  <a:srgbClr val="00B050"/>
                </a:solidFill>
              </a:rPr>
              <a:t>#15 </a:t>
            </a:r>
            <a:r>
              <a:rPr lang="en-US" sz="2800" b="1" cap="none" dirty="0"/>
              <a:t>Live a lifestyle of the Light of God </a:t>
            </a:r>
            <a:br>
              <a:rPr lang="en-US" sz="2800" b="1" cap="none" dirty="0"/>
            </a:br>
            <a:r>
              <a:rPr lang="en-US" sz="2800" b="1" cap="none" dirty="0"/>
              <a:t>(the Word)</a:t>
            </a:r>
          </a:p>
        </p:txBody>
      </p:sp>
      <p:pic>
        <p:nvPicPr>
          <p:cNvPr id="4" name="Content Placeholder 4" descr="A close up of a logo&#10;&#10;Description automatically generated">
            <a:extLst>
              <a:ext uri="{FF2B5EF4-FFF2-40B4-BE49-F238E27FC236}">
                <a16:creationId xmlns:a16="http://schemas.microsoft.com/office/drawing/2014/main" id="{7536E8B0-CA2F-464C-8A5A-D3C1D898E06B}"/>
              </a:ext>
            </a:extLst>
          </p:cNvPr>
          <p:cNvPicPr>
            <a:picLocks noGrp="1" noChangeAspect="1"/>
          </p:cNvPicPr>
          <p:nvPr>
            <p:ph idx="1"/>
          </p:nvPr>
        </p:nvPicPr>
        <p:blipFill>
          <a:blip r:embed="rId2"/>
          <a:stretch>
            <a:fillRect/>
          </a:stretch>
        </p:blipFill>
        <p:spPr>
          <a:xfrm>
            <a:off x="467765" y="5362230"/>
            <a:ext cx="1496767" cy="1495770"/>
          </a:xfrm>
        </p:spPr>
      </p:pic>
      <p:sp>
        <p:nvSpPr>
          <p:cNvPr id="5" name="Content Placeholder 2">
            <a:extLst>
              <a:ext uri="{FF2B5EF4-FFF2-40B4-BE49-F238E27FC236}">
                <a16:creationId xmlns:a16="http://schemas.microsoft.com/office/drawing/2014/main" id="{42D03B04-DA22-42FE-B02A-1808F8114EBD}"/>
              </a:ext>
            </a:extLst>
          </p:cNvPr>
          <p:cNvSpPr txBox="1">
            <a:spLocks/>
          </p:cNvSpPr>
          <p:nvPr/>
        </p:nvSpPr>
        <p:spPr>
          <a:xfrm>
            <a:off x="685800" y="2194560"/>
            <a:ext cx="10820400" cy="4024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endParaRPr lang="en-US" dirty="0"/>
          </a:p>
        </p:txBody>
      </p:sp>
      <p:sp>
        <p:nvSpPr>
          <p:cNvPr id="6" name="Content Placeholder 2">
            <a:extLst>
              <a:ext uri="{FF2B5EF4-FFF2-40B4-BE49-F238E27FC236}">
                <a16:creationId xmlns:a16="http://schemas.microsoft.com/office/drawing/2014/main" id="{D263D9D4-2FBC-47D3-9068-22B7165E4F21}"/>
              </a:ext>
            </a:extLst>
          </p:cNvPr>
          <p:cNvSpPr txBox="1">
            <a:spLocks/>
          </p:cNvSpPr>
          <p:nvPr/>
        </p:nvSpPr>
        <p:spPr>
          <a:xfrm>
            <a:off x="1216148" y="1531555"/>
            <a:ext cx="10820400" cy="453140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0" indent="0" algn="ctr">
              <a:buNone/>
            </a:pPr>
            <a:r>
              <a:rPr lang="en-US" b="1" dirty="0"/>
              <a:t>Psalm 104:2 (NIV) </a:t>
            </a:r>
          </a:p>
          <a:p>
            <a:pPr marL="0" indent="0">
              <a:buNone/>
            </a:pPr>
            <a:r>
              <a:rPr lang="en-US" b="1" dirty="0"/>
              <a:t>Vs 2 - </a:t>
            </a:r>
            <a:r>
              <a:rPr lang="en-US" dirty="0"/>
              <a:t>The LORD </a:t>
            </a:r>
            <a:r>
              <a:rPr lang="en-US" b="1" i="1" dirty="0"/>
              <a:t>wraps </a:t>
            </a:r>
            <a:r>
              <a:rPr lang="en-US" dirty="0"/>
              <a:t>himself in </a:t>
            </a:r>
            <a:r>
              <a:rPr lang="en-US" b="1" i="1" dirty="0"/>
              <a:t>light</a:t>
            </a:r>
            <a:r>
              <a:rPr lang="en-US" dirty="0"/>
              <a:t> as with a garment; he stretches out the heavens like a tent. </a:t>
            </a:r>
          </a:p>
          <a:p>
            <a:pPr marL="0" indent="0">
              <a:buNone/>
            </a:pPr>
            <a:endParaRPr lang="en-US" dirty="0"/>
          </a:p>
          <a:p>
            <a:pPr marL="0" indent="0" algn="ctr">
              <a:buNone/>
            </a:pPr>
            <a:r>
              <a:rPr lang="en-US" b="1" dirty="0"/>
              <a:t>Genesis 1:3 (NIV) </a:t>
            </a:r>
          </a:p>
          <a:p>
            <a:pPr marL="0" indent="0">
              <a:buNone/>
            </a:pPr>
            <a:r>
              <a:rPr lang="en-US" b="1" dirty="0"/>
              <a:t>Vs 3 - </a:t>
            </a:r>
            <a:r>
              <a:rPr lang="en-US" dirty="0"/>
              <a:t>And God </a:t>
            </a:r>
            <a:r>
              <a:rPr lang="en-US" b="1" i="1" dirty="0"/>
              <a:t>said</a:t>
            </a:r>
            <a:r>
              <a:rPr lang="en-US" dirty="0"/>
              <a:t>, “Let there be light,” </a:t>
            </a:r>
          </a:p>
          <a:p>
            <a:pPr marL="0" indent="0">
              <a:buNone/>
            </a:pPr>
            <a:endParaRPr lang="en-US" dirty="0"/>
          </a:p>
          <a:p>
            <a:pPr marL="0" indent="0">
              <a:buNone/>
            </a:pPr>
            <a:r>
              <a:rPr lang="en-US" dirty="0"/>
              <a:t>Our “clothing” should match our “wording”. </a:t>
            </a:r>
          </a:p>
          <a:p>
            <a:pPr marL="0" indent="0">
              <a:buNone/>
            </a:pPr>
            <a:r>
              <a:rPr lang="en-US" dirty="0"/>
              <a:t>God “wraps himself in light as with a garment” and He speaks light; “And God said, “Let there be light,””. No contradiction. </a:t>
            </a:r>
          </a:p>
          <a:p>
            <a:pPr marL="0" indent="0">
              <a:buNone/>
            </a:pPr>
            <a:endParaRPr lang="en-US" dirty="0"/>
          </a:p>
          <a:p>
            <a:pPr marL="0" indent="0">
              <a:buNone/>
            </a:pPr>
            <a:r>
              <a:rPr lang="en-US" dirty="0"/>
              <a:t>Therefore, let you </a:t>
            </a:r>
            <a:r>
              <a:rPr lang="en-US" b="1" dirty="0"/>
              <a:t>“clothing” </a:t>
            </a:r>
            <a:r>
              <a:rPr lang="en-US" dirty="0"/>
              <a:t>match your </a:t>
            </a:r>
            <a:r>
              <a:rPr lang="en-US" b="1" dirty="0"/>
              <a:t>“wording”</a:t>
            </a:r>
            <a:r>
              <a:rPr lang="en-US" dirty="0"/>
              <a:t>.</a:t>
            </a:r>
          </a:p>
        </p:txBody>
      </p:sp>
    </p:spTree>
    <p:extLst>
      <p:ext uri="{BB962C8B-B14F-4D97-AF65-F5344CB8AC3E}">
        <p14:creationId xmlns:p14="http://schemas.microsoft.com/office/powerpoint/2010/main" val="1131776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7BC6A-BF1E-41A5-8155-D582573A609E}"/>
              </a:ext>
            </a:extLst>
          </p:cNvPr>
          <p:cNvSpPr>
            <a:spLocks noGrp="1"/>
          </p:cNvSpPr>
          <p:nvPr>
            <p:ph type="title"/>
          </p:nvPr>
        </p:nvSpPr>
        <p:spPr>
          <a:xfrm>
            <a:off x="2895600" y="314151"/>
            <a:ext cx="8610600" cy="656347"/>
          </a:xfrm>
        </p:spPr>
        <p:txBody>
          <a:bodyPr>
            <a:normAutofit/>
          </a:bodyPr>
          <a:lstStyle/>
          <a:p>
            <a:r>
              <a:rPr lang="en-US" b="1" dirty="0"/>
              <a:t>CONCLUSION</a:t>
            </a:r>
          </a:p>
        </p:txBody>
      </p:sp>
      <p:pic>
        <p:nvPicPr>
          <p:cNvPr id="4" name="Content Placeholder 4" descr="A close up of a logo&#10;&#10;Description automatically generated">
            <a:extLst>
              <a:ext uri="{FF2B5EF4-FFF2-40B4-BE49-F238E27FC236}">
                <a16:creationId xmlns:a16="http://schemas.microsoft.com/office/drawing/2014/main" id="{4D14ACFC-5043-45CA-8FAC-16577655760D}"/>
              </a:ext>
            </a:extLst>
          </p:cNvPr>
          <p:cNvPicPr>
            <a:picLocks noGrp="1" noChangeAspect="1"/>
          </p:cNvPicPr>
          <p:nvPr>
            <p:ph idx="1"/>
          </p:nvPr>
        </p:nvPicPr>
        <p:blipFill>
          <a:blip r:embed="rId2"/>
          <a:stretch>
            <a:fillRect/>
          </a:stretch>
        </p:blipFill>
        <p:spPr>
          <a:xfrm>
            <a:off x="124866" y="5144201"/>
            <a:ext cx="1875386" cy="1874137"/>
          </a:xfrm>
        </p:spPr>
      </p:pic>
      <p:sp>
        <p:nvSpPr>
          <p:cNvPr id="5" name="Content Placeholder 2">
            <a:extLst>
              <a:ext uri="{FF2B5EF4-FFF2-40B4-BE49-F238E27FC236}">
                <a16:creationId xmlns:a16="http://schemas.microsoft.com/office/drawing/2014/main" id="{61F7251B-5D4C-4F4F-827E-C9740A8D1488}"/>
              </a:ext>
            </a:extLst>
          </p:cNvPr>
          <p:cNvSpPr txBox="1">
            <a:spLocks/>
          </p:cNvSpPr>
          <p:nvPr/>
        </p:nvSpPr>
        <p:spPr>
          <a:xfrm>
            <a:off x="342199" y="1570749"/>
            <a:ext cx="11617929" cy="45776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r>
              <a:rPr lang="en-US" sz="1800" dirty="0"/>
              <a:t>The Light of God is a non-negotiable part of life.</a:t>
            </a:r>
          </a:p>
          <a:p>
            <a:r>
              <a:rPr lang="en-US" sz="1800" dirty="0"/>
              <a:t>Your success and my success in life, is Light dependent.</a:t>
            </a:r>
          </a:p>
          <a:p>
            <a:r>
              <a:rPr lang="en-US" sz="1800" dirty="0"/>
              <a:t>Any attempt to live life apart from the Light of God, is a risk at our own expense.</a:t>
            </a:r>
          </a:p>
          <a:p>
            <a:r>
              <a:rPr lang="en-US" sz="1800" dirty="0"/>
              <a:t>Create time every day, to consciously introduce the Light of God into your life.</a:t>
            </a:r>
          </a:p>
          <a:p>
            <a:r>
              <a:rPr lang="en-US" sz="1800" dirty="0"/>
              <a:t>The presence of darkness in any area of your life, is an indication of the absence of the Light of God in that area.</a:t>
            </a:r>
          </a:p>
          <a:p>
            <a:r>
              <a:rPr lang="en-US" sz="1800" dirty="0"/>
              <a:t>God is Light (</a:t>
            </a:r>
            <a:r>
              <a:rPr lang="en-US" sz="1800" b="1" dirty="0"/>
              <a:t>1 John 1:5 </a:t>
            </a:r>
            <a:r>
              <a:rPr lang="en-US" sz="1800" dirty="0"/>
              <a:t>(NIV) - This is the message we have heard from him and declare to you: </a:t>
            </a:r>
            <a:r>
              <a:rPr lang="en-US" sz="1800" b="1" i="1" dirty="0"/>
              <a:t>God is light</a:t>
            </a:r>
            <a:r>
              <a:rPr lang="en-US" sz="1800" dirty="0"/>
              <a:t>; in him there is no darkness at all).</a:t>
            </a:r>
          </a:p>
          <a:p>
            <a:r>
              <a:rPr lang="en-US" sz="1800" dirty="0"/>
              <a:t>Jesus is the Light of the world (</a:t>
            </a:r>
            <a:r>
              <a:rPr lang="en-US" sz="1800" b="1" dirty="0"/>
              <a:t>John 8:12 </a:t>
            </a:r>
            <a:r>
              <a:rPr lang="en-US" sz="1800" dirty="0"/>
              <a:t>(NIV) - When Jesus spoke again to the people, he said, "I am </a:t>
            </a:r>
            <a:r>
              <a:rPr lang="en-US" sz="1800" b="1" i="1" dirty="0"/>
              <a:t>the light </a:t>
            </a:r>
            <a:r>
              <a:rPr lang="en-US" sz="1800" dirty="0"/>
              <a:t>of the world. Whoever follows me will never walk in darkness, but will have the light of life.”</a:t>
            </a:r>
          </a:p>
          <a:p>
            <a:r>
              <a:rPr lang="en-US" sz="1800" dirty="0"/>
              <a:t>You are </a:t>
            </a:r>
            <a:r>
              <a:rPr lang="en-US" sz="1800" b="1" i="1" dirty="0"/>
              <a:t>the light </a:t>
            </a:r>
            <a:r>
              <a:rPr lang="en-US" sz="1800" dirty="0"/>
              <a:t>of the world - (</a:t>
            </a:r>
            <a:r>
              <a:rPr lang="en-US" sz="1800" b="1" dirty="0"/>
              <a:t>Matthew 5:14 </a:t>
            </a:r>
            <a:r>
              <a:rPr lang="en-US" sz="1800" dirty="0"/>
              <a:t>(NIV) - "You are the light of the world. A town built on a hill cannot be hidden.</a:t>
            </a:r>
          </a:p>
        </p:txBody>
      </p:sp>
    </p:spTree>
    <p:extLst>
      <p:ext uri="{BB962C8B-B14F-4D97-AF65-F5344CB8AC3E}">
        <p14:creationId xmlns:p14="http://schemas.microsoft.com/office/powerpoint/2010/main" val="768046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E0D31-74DB-46B9-B352-899EDE21C5E7}"/>
              </a:ext>
            </a:extLst>
          </p:cNvPr>
          <p:cNvSpPr>
            <a:spLocks noGrp="1"/>
          </p:cNvSpPr>
          <p:nvPr>
            <p:ph type="title"/>
          </p:nvPr>
        </p:nvSpPr>
        <p:spPr>
          <a:xfrm>
            <a:off x="2895600" y="493665"/>
            <a:ext cx="8610600" cy="920010"/>
          </a:xfrm>
        </p:spPr>
        <p:txBody>
          <a:bodyPr/>
          <a:lstStyle/>
          <a:p>
            <a:r>
              <a:rPr lang="en-US" b="1" dirty="0"/>
              <a:t>PURPOSE &amp; GOAL</a:t>
            </a:r>
          </a:p>
        </p:txBody>
      </p:sp>
      <p:pic>
        <p:nvPicPr>
          <p:cNvPr id="5" name="Content Placeholder 4" descr="A close up of a logo&#10;&#10;Description automatically generated">
            <a:extLst>
              <a:ext uri="{FF2B5EF4-FFF2-40B4-BE49-F238E27FC236}">
                <a16:creationId xmlns:a16="http://schemas.microsoft.com/office/drawing/2014/main" id="{23BC6CB3-F1C0-42A4-95B0-66D59F00A633}"/>
              </a:ext>
            </a:extLst>
          </p:cNvPr>
          <p:cNvPicPr>
            <a:picLocks noGrp="1" noChangeAspect="1"/>
          </p:cNvPicPr>
          <p:nvPr>
            <p:ph idx="1"/>
          </p:nvPr>
        </p:nvPicPr>
        <p:blipFill>
          <a:blip r:embed="rId2"/>
          <a:stretch>
            <a:fillRect/>
          </a:stretch>
        </p:blipFill>
        <p:spPr>
          <a:xfrm>
            <a:off x="182015" y="5364957"/>
            <a:ext cx="1575850" cy="1574800"/>
          </a:xfrm>
        </p:spPr>
      </p:pic>
      <p:sp>
        <p:nvSpPr>
          <p:cNvPr id="6" name="Subtitle 2">
            <a:extLst>
              <a:ext uri="{FF2B5EF4-FFF2-40B4-BE49-F238E27FC236}">
                <a16:creationId xmlns:a16="http://schemas.microsoft.com/office/drawing/2014/main" id="{D4963BF6-D773-40E9-9BB4-1704BDF6E04D}"/>
              </a:ext>
            </a:extLst>
          </p:cNvPr>
          <p:cNvSpPr txBox="1">
            <a:spLocks/>
          </p:cNvSpPr>
          <p:nvPr/>
        </p:nvSpPr>
        <p:spPr>
          <a:xfrm>
            <a:off x="302930" y="1413674"/>
            <a:ext cx="11062557" cy="477395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r>
              <a:rPr lang="en-US" b="1" dirty="0"/>
              <a:t>Purpose</a:t>
            </a:r>
          </a:p>
          <a:p>
            <a:pPr marL="0" indent="0">
              <a:buNone/>
            </a:pPr>
            <a:r>
              <a:rPr lang="en-US" dirty="0"/>
              <a:t>Teach the word so that we see through the eyes of the revealed Word of God.</a:t>
            </a:r>
          </a:p>
          <a:p>
            <a:pPr marL="0" indent="0">
              <a:buNone/>
            </a:pPr>
            <a:r>
              <a:rPr lang="en-US" b="1" dirty="0"/>
              <a:t>	Psalm 119:130 (NLT)</a:t>
            </a:r>
          </a:p>
          <a:p>
            <a:pPr marL="0" indent="0">
              <a:buNone/>
            </a:pPr>
            <a:r>
              <a:rPr lang="en-US" dirty="0"/>
              <a:t>	The teaching of your word gives light, so even the simple can understand.</a:t>
            </a:r>
          </a:p>
          <a:p>
            <a:pPr marL="0" indent="0">
              <a:buNone/>
            </a:pPr>
            <a:endParaRPr lang="en-US" b="1" dirty="0"/>
          </a:p>
          <a:p>
            <a:r>
              <a:rPr lang="en-US" b="1" dirty="0"/>
              <a:t>Goal</a:t>
            </a:r>
          </a:p>
          <a:p>
            <a:pPr marL="0" indent="0">
              <a:buNone/>
            </a:pPr>
            <a:r>
              <a:rPr lang="en-US" dirty="0"/>
              <a:t>Our goal is to offer you an opportunity for an exchange.</a:t>
            </a:r>
          </a:p>
          <a:p>
            <a:pPr lvl="1">
              <a:buFont typeface="Wingdings" panose="05000000000000000000" pitchFamily="2" charset="2"/>
              <a:buChar char="Ø"/>
            </a:pPr>
            <a:r>
              <a:rPr lang="en-US" dirty="0"/>
              <a:t>Exchange your “</a:t>
            </a:r>
            <a:r>
              <a:rPr lang="en-US" b="1" i="1" dirty="0"/>
              <a:t>veil of darkness” </a:t>
            </a:r>
            <a:r>
              <a:rPr lang="en-US" dirty="0"/>
              <a:t>for the armor of light, by </a:t>
            </a:r>
            <a:r>
              <a:rPr lang="en-US" b="1" i="1" dirty="0"/>
              <a:t>“putting on the armor of light”.</a:t>
            </a:r>
          </a:p>
          <a:p>
            <a:pPr marL="457200" lvl="1" indent="0">
              <a:buNone/>
            </a:pPr>
            <a:endParaRPr lang="en-US" dirty="0"/>
          </a:p>
          <a:p>
            <a:pPr marL="457200" lvl="1" indent="0">
              <a:buNone/>
            </a:pPr>
            <a:endParaRPr lang="en-US" dirty="0"/>
          </a:p>
          <a:p>
            <a:pPr marL="457200" lvl="1" indent="0">
              <a:buNone/>
            </a:pPr>
            <a:r>
              <a:rPr lang="en-US" b="1" dirty="0"/>
              <a:t>	Romans 13:12b (NIV)</a:t>
            </a:r>
          </a:p>
          <a:p>
            <a:pPr marL="457200" lvl="1" indent="0">
              <a:buNone/>
            </a:pPr>
            <a:r>
              <a:rPr lang="en-US" dirty="0"/>
              <a:t>	So let us put aside the deeds of darkness and </a:t>
            </a:r>
            <a:r>
              <a:rPr lang="en-US" i="1" dirty="0"/>
              <a:t>put on </a:t>
            </a:r>
            <a:r>
              <a:rPr lang="en-US" b="1" u="sng" dirty="0"/>
              <a:t>the armor of light.</a:t>
            </a:r>
          </a:p>
          <a:p>
            <a:pPr marL="0" indent="0">
              <a:buNone/>
            </a:pPr>
            <a:endParaRPr lang="en-US" sz="1700" dirty="0"/>
          </a:p>
        </p:txBody>
      </p:sp>
    </p:spTree>
    <p:extLst>
      <p:ext uri="{BB962C8B-B14F-4D97-AF65-F5344CB8AC3E}">
        <p14:creationId xmlns:p14="http://schemas.microsoft.com/office/powerpoint/2010/main" val="33089223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30651-3AAC-4F60-880C-0D39819CE955}"/>
              </a:ext>
            </a:extLst>
          </p:cNvPr>
          <p:cNvSpPr>
            <a:spLocks noGrp="1"/>
          </p:cNvSpPr>
          <p:nvPr>
            <p:ph type="title"/>
          </p:nvPr>
        </p:nvSpPr>
        <p:spPr>
          <a:xfrm>
            <a:off x="621276" y="1447097"/>
            <a:ext cx="10524014" cy="1293028"/>
          </a:xfrm>
        </p:spPr>
        <p:txBody>
          <a:bodyPr>
            <a:normAutofit/>
          </a:bodyPr>
          <a:lstStyle/>
          <a:p>
            <a:pPr algn="ctr"/>
            <a:r>
              <a:rPr lang="en-US" sz="3000" b="1" dirty="0">
                <a:solidFill>
                  <a:srgbClr val="00B050"/>
                </a:solidFill>
              </a:rPr>
              <a:t>“UNVEIL” darkness and Put on the “armor of light”</a:t>
            </a:r>
            <a:endParaRPr lang="en-US" sz="3000" dirty="0">
              <a:solidFill>
                <a:srgbClr val="00B050"/>
              </a:solidFill>
            </a:endParaRPr>
          </a:p>
        </p:txBody>
      </p:sp>
      <p:pic>
        <p:nvPicPr>
          <p:cNvPr id="4" name="Content Placeholder 4" descr="A close up of a logo&#10;&#10;Description automatically generated">
            <a:extLst>
              <a:ext uri="{FF2B5EF4-FFF2-40B4-BE49-F238E27FC236}">
                <a16:creationId xmlns:a16="http://schemas.microsoft.com/office/drawing/2014/main" id="{C7011496-3981-493A-9F4F-7B8DD44D5004}"/>
              </a:ext>
            </a:extLst>
          </p:cNvPr>
          <p:cNvPicPr>
            <a:picLocks noGrp="1" noChangeAspect="1"/>
          </p:cNvPicPr>
          <p:nvPr>
            <p:ph idx="1"/>
          </p:nvPr>
        </p:nvPicPr>
        <p:blipFill>
          <a:blip r:embed="rId2"/>
          <a:stretch>
            <a:fillRect/>
          </a:stretch>
        </p:blipFill>
        <p:spPr>
          <a:xfrm>
            <a:off x="324890" y="5272674"/>
            <a:ext cx="1703936" cy="1702801"/>
          </a:xfrm>
        </p:spPr>
      </p:pic>
      <p:sp>
        <p:nvSpPr>
          <p:cNvPr id="5" name="Content Placeholder 2">
            <a:extLst>
              <a:ext uri="{FF2B5EF4-FFF2-40B4-BE49-F238E27FC236}">
                <a16:creationId xmlns:a16="http://schemas.microsoft.com/office/drawing/2014/main" id="{3D628CB5-1CF8-4D0A-A1F7-E8A66CE7DFBA}"/>
              </a:ext>
            </a:extLst>
          </p:cNvPr>
          <p:cNvSpPr txBox="1">
            <a:spLocks/>
          </p:cNvSpPr>
          <p:nvPr/>
        </p:nvSpPr>
        <p:spPr>
          <a:xfrm>
            <a:off x="324890" y="2223723"/>
            <a:ext cx="10820400" cy="31280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0" indent="0" algn="ctr">
              <a:buNone/>
            </a:pPr>
            <a:endParaRPr lang="en-US" b="1" dirty="0"/>
          </a:p>
          <a:p>
            <a:pPr marL="0" indent="0" algn="ctr">
              <a:buNone/>
            </a:pPr>
            <a:endParaRPr lang="en-US" b="1" dirty="0"/>
          </a:p>
          <a:p>
            <a:pPr marL="0" indent="0" algn="ctr">
              <a:buNone/>
            </a:pPr>
            <a:r>
              <a:rPr lang="en-US" b="1" dirty="0"/>
              <a:t>Ephesians 5:8 (NIV)</a:t>
            </a:r>
          </a:p>
          <a:p>
            <a:pPr marL="0" indent="0" algn="ctr">
              <a:buNone/>
            </a:pPr>
            <a:r>
              <a:rPr lang="en-US" dirty="0"/>
              <a:t>For you were once darkness, but now </a:t>
            </a:r>
            <a:r>
              <a:rPr lang="en-US" b="1" i="1" dirty="0"/>
              <a:t>you are</a:t>
            </a:r>
            <a:r>
              <a:rPr lang="en-US" b="1" dirty="0"/>
              <a:t> light in the Lord</a:t>
            </a:r>
            <a:r>
              <a:rPr lang="en-US" dirty="0"/>
              <a:t>.</a:t>
            </a:r>
          </a:p>
          <a:p>
            <a:pPr marL="0" indent="0" algn="ctr">
              <a:buNone/>
            </a:pPr>
            <a:r>
              <a:rPr lang="en-US" dirty="0"/>
              <a:t> Walk as children of light</a:t>
            </a:r>
          </a:p>
        </p:txBody>
      </p:sp>
    </p:spTree>
    <p:extLst>
      <p:ext uri="{BB962C8B-B14F-4D97-AF65-F5344CB8AC3E}">
        <p14:creationId xmlns:p14="http://schemas.microsoft.com/office/powerpoint/2010/main" val="4237877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66C16-1D51-4568-B621-D0282C050BEB}"/>
              </a:ext>
            </a:extLst>
          </p:cNvPr>
          <p:cNvSpPr>
            <a:spLocks noGrp="1"/>
          </p:cNvSpPr>
          <p:nvPr>
            <p:ph type="title"/>
          </p:nvPr>
        </p:nvSpPr>
        <p:spPr>
          <a:xfrm>
            <a:off x="2822672" y="175342"/>
            <a:ext cx="8610600" cy="1293028"/>
          </a:xfrm>
        </p:spPr>
        <p:txBody>
          <a:bodyPr/>
          <a:lstStyle/>
          <a:p>
            <a:r>
              <a:rPr lang="en-US" b="1" dirty="0"/>
              <a:t>The Light of God</a:t>
            </a:r>
          </a:p>
        </p:txBody>
      </p:sp>
      <p:pic>
        <p:nvPicPr>
          <p:cNvPr id="4" name="Content Placeholder 4" descr="A close up of a logo&#10;&#10;Description automatically generated">
            <a:extLst>
              <a:ext uri="{FF2B5EF4-FFF2-40B4-BE49-F238E27FC236}">
                <a16:creationId xmlns:a16="http://schemas.microsoft.com/office/drawing/2014/main" id="{76124876-F144-4669-8C0D-B82610D728C2}"/>
              </a:ext>
            </a:extLst>
          </p:cNvPr>
          <p:cNvPicPr>
            <a:picLocks noGrp="1" noChangeAspect="1"/>
          </p:cNvPicPr>
          <p:nvPr>
            <p:ph idx="1"/>
          </p:nvPr>
        </p:nvPicPr>
        <p:blipFill>
          <a:blip r:embed="rId2"/>
          <a:stretch>
            <a:fillRect/>
          </a:stretch>
        </p:blipFill>
        <p:spPr>
          <a:xfrm>
            <a:off x="135731" y="5337616"/>
            <a:ext cx="1714501" cy="1713359"/>
          </a:xfrm>
        </p:spPr>
      </p:pic>
      <p:sp>
        <p:nvSpPr>
          <p:cNvPr id="5" name="Subtitle 2">
            <a:extLst>
              <a:ext uri="{FF2B5EF4-FFF2-40B4-BE49-F238E27FC236}">
                <a16:creationId xmlns:a16="http://schemas.microsoft.com/office/drawing/2014/main" id="{EED09365-F0AD-4453-999B-47A66724279F}"/>
              </a:ext>
            </a:extLst>
          </p:cNvPr>
          <p:cNvSpPr txBox="1">
            <a:spLocks/>
          </p:cNvSpPr>
          <p:nvPr/>
        </p:nvSpPr>
        <p:spPr>
          <a:xfrm>
            <a:off x="617079" y="1866667"/>
            <a:ext cx="11017679" cy="39394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0" indent="0" algn="ctr">
              <a:buNone/>
            </a:pPr>
            <a:r>
              <a:rPr lang="en-US" b="1" dirty="0"/>
              <a:t>Genesis 1:1-3 (NIV) </a:t>
            </a:r>
          </a:p>
          <a:p>
            <a:pPr marL="0" indent="0">
              <a:buNone/>
            </a:pPr>
            <a:r>
              <a:rPr lang="en-US" b="1" dirty="0"/>
              <a:t>Vs 1- </a:t>
            </a:r>
            <a:r>
              <a:rPr lang="en-US" dirty="0"/>
              <a:t>In the beginning God created the heavens and the earth. </a:t>
            </a:r>
          </a:p>
          <a:p>
            <a:pPr marL="0" indent="0">
              <a:buNone/>
            </a:pPr>
            <a:r>
              <a:rPr lang="en-US" b="1" dirty="0"/>
              <a:t>Vs 2 - </a:t>
            </a:r>
            <a:r>
              <a:rPr lang="en-US" dirty="0"/>
              <a:t>Now the earth was </a:t>
            </a:r>
            <a:r>
              <a:rPr lang="en-US" b="1" i="1" dirty="0"/>
              <a:t>formless</a:t>
            </a:r>
            <a:r>
              <a:rPr lang="en-US" dirty="0"/>
              <a:t> and </a:t>
            </a:r>
            <a:r>
              <a:rPr lang="en-US" b="1" i="1" dirty="0"/>
              <a:t>empty</a:t>
            </a:r>
            <a:r>
              <a:rPr lang="en-US" dirty="0"/>
              <a:t>, </a:t>
            </a:r>
            <a:r>
              <a:rPr lang="en-US" b="1" i="1" dirty="0"/>
              <a:t>darkness</a:t>
            </a:r>
            <a:r>
              <a:rPr lang="en-US" dirty="0"/>
              <a:t> was over the surface of the deep, and the Spirit of God was hovering over the waters. </a:t>
            </a:r>
          </a:p>
          <a:p>
            <a:pPr marL="0" indent="0">
              <a:buNone/>
            </a:pPr>
            <a:r>
              <a:rPr lang="en-US" b="1" dirty="0"/>
              <a:t>Vs 3 - </a:t>
            </a:r>
            <a:r>
              <a:rPr lang="en-US" dirty="0"/>
              <a:t>And God said, </a:t>
            </a:r>
            <a:r>
              <a:rPr lang="en-US" b="1" i="1" dirty="0"/>
              <a:t>“Let there be light,” </a:t>
            </a:r>
            <a:r>
              <a:rPr lang="en-US" dirty="0"/>
              <a:t>and there was </a:t>
            </a:r>
            <a:r>
              <a:rPr lang="en-US" b="1" i="1" dirty="0"/>
              <a:t>light.</a:t>
            </a:r>
          </a:p>
        </p:txBody>
      </p:sp>
    </p:spTree>
    <p:extLst>
      <p:ext uri="{BB962C8B-B14F-4D97-AF65-F5344CB8AC3E}">
        <p14:creationId xmlns:p14="http://schemas.microsoft.com/office/powerpoint/2010/main" val="2103949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21AA9-67BA-4817-AE5C-0DF284C8AFFE}"/>
              </a:ext>
            </a:extLst>
          </p:cNvPr>
          <p:cNvSpPr>
            <a:spLocks noGrp="1"/>
          </p:cNvSpPr>
          <p:nvPr>
            <p:ph type="title"/>
          </p:nvPr>
        </p:nvSpPr>
        <p:spPr/>
        <p:txBody>
          <a:bodyPr>
            <a:normAutofit/>
          </a:bodyPr>
          <a:lstStyle/>
          <a:p>
            <a:r>
              <a:rPr lang="en-US" sz="3200" b="1" dirty="0">
                <a:solidFill>
                  <a:srgbClr val="00B050"/>
                </a:solidFill>
              </a:rPr>
              <a:t>#1 </a:t>
            </a:r>
            <a:r>
              <a:rPr lang="en-US" sz="2800" b="1" cap="none" dirty="0"/>
              <a:t>Passionately pursue the Light of God</a:t>
            </a:r>
            <a:endParaRPr lang="en-US" sz="2800" b="1" dirty="0"/>
          </a:p>
        </p:txBody>
      </p:sp>
      <p:pic>
        <p:nvPicPr>
          <p:cNvPr id="4" name="Content Placeholder 4" descr="A close up of a logo&#10;&#10;Description automatically generated">
            <a:extLst>
              <a:ext uri="{FF2B5EF4-FFF2-40B4-BE49-F238E27FC236}">
                <a16:creationId xmlns:a16="http://schemas.microsoft.com/office/drawing/2014/main" id="{F076491A-38F4-402F-9E3B-315D4EBE32D8}"/>
              </a:ext>
            </a:extLst>
          </p:cNvPr>
          <p:cNvPicPr>
            <a:picLocks noGrp="1" noChangeAspect="1"/>
          </p:cNvPicPr>
          <p:nvPr>
            <p:ph idx="1"/>
          </p:nvPr>
        </p:nvPicPr>
        <p:blipFill>
          <a:blip r:embed="rId2"/>
          <a:stretch>
            <a:fillRect/>
          </a:stretch>
        </p:blipFill>
        <p:spPr>
          <a:xfrm>
            <a:off x="203446" y="5172706"/>
            <a:ext cx="1768229" cy="1767051"/>
          </a:xfrm>
        </p:spPr>
      </p:pic>
      <p:sp>
        <p:nvSpPr>
          <p:cNvPr id="5" name="Subtitle 2">
            <a:extLst>
              <a:ext uri="{FF2B5EF4-FFF2-40B4-BE49-F238E27FC236}">
                <a16:creationId xmlns:a16="http://schemas.microsoft.com/office/drawing/2014/main" id="{E69F1DC8-6056-4304-B83B-FE39EC7C7E3E}"/>
              </a:ext>
            </a:extLst>
          </p:cNvPr>
          <p:cNvSpPr txBox="1">
            <a:spLocks/>
          </p:cNvSpPr>
          <p:nvPr/>
        </p:nvSpPr>
        <p:spPr>
          <a:xfrm>
            <a:off x="375858" y="2137144"/>
            <a:ext cx="10444542" cy="38373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0" indent="0" algn="ctr">
              <a:buNone/>
            </a:pPr>
            <a:r>
              <a:rPr lang="en-US" b="1" dirty="0"/>
              <a:t>Genesis 1:3 (NIV) </a:t>
            </a:r>
          </a:p>
          <a:p>
            <a:pPr marL="0" indent="0">
              <a:buNone/>
            </a:pPr>
            <a:r>
              <a:rPr lang="en-US" b="1" dirty="0"/>
              <a:t>Vs 3 - </a:t>
            </a:r>
            <a:r>
              <a:rPr lang="en-US" dirty="0"/>
              <a:t>And God said, </a:t>
            </a:r>
            <a:r>
              <a:rPr lang="en-US" b="1" dirty="0"/>
              <a:t>“Let there be light,” </a:t>
            </a:r>
            <a:r>
              <a:rPr lang="en-US" dirty="0"/>
              <a:t>and there was light. </a:t>
            </a:r>
          </a:p>
          <a:p>
            <a:pPr marL="0" indent="0">
              <a:buNone/>
            </a:pPr>
            <a:endParaRPr lang="en-US" dirty="0"/>
          </a:p>
          <a:p>
            <a:pPr marL="0" indent="0">
              <a:buNone/>
            </a:pPr>
            <a:r>
              <a:rPr lang="en-US" dirty="0"/>
              <a:t>The very first command/instruction creation ever received was </a:t>
            </a:r>
            <a:r>
              <a:rPr lang="en-US" b="1" dirty="0"/>
              <a:t>“Let there be light,” </a:t>
            </a:r>
            <a:r>
              <a:rPr lang="en-US" dirty="0"/>
              <a:t>and there was light. This tells us how important light is and why we should pursue light passionately.</a:t>
            </a:r>
          </a:p>
          <a:p>
            <a:pPr marL="0" indent="0">
              <a:buNone/>
            </a:pPr>
            <a:endParaRPr lang="en-US" dirty="0"/>
          </a:p>
          <a:p>
            <a:pPr marL="0" indent="0">
              <a:buNone/>
            </a:pPr>
            <a:r>
              <a:rPr lang="en-US" dirty="0"/>
              <a:t>In God’s list of options for problem solving, light was His priority. So should it be with us.</a:t>
            </a:r>
          </a:p>
        </p:txBody>
      </p:sp>
    </p:spTree>
    <p:extLst>
      <p:ext uri="{BB962C8B-B14F-4D97-AF65-F5344CB8AC3E}">
        <p14:creationId xmlns:p14="http://schemas.microsoft.com/office/powerpoint/2010/main" val="99149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A4CCC-2AFB-4131-853F-99532F37C6F7}"/>
              </a:ext>
            </a:extLst>
          </p:cNvPr>
          <p:cNvSpPr>
            <a:spLocks noGrp="1"/>
          </p:cNvSpPr>
          <p:nvPr>
            <p:ph type="title"/>
          </p:nvPr>
        </p:nvSpPr>
        <p:spPr>
          <a:xfrm>
            <a:off x="2677633" y="1150499"/>
            <a:ext cx="8610600" cy="766715"/>
          </a:xfrm>
        </p:spPr>
        <p:txBody>
          <a:bodyPr>
            <a:normAutofit fontScale="90000"/>
          </a:bodyPr>
          <a:lstStyle/>
          <a:p>
            <a:r>
              <a:rPr lang="en-US" sz="3100" b="1" cap="none" dirty="0">
                <a:solidFill>
                  <a:srgbClr val="00B050"/>
                </a:solidFill>
              </a:rPr>
              <a:t>#2 </a:t>
            </a:r>
            <a:r>
              <a:rPr lang="en-US" sz="3100" b="1" cap="none" dirty="0"/>
              <a:t>The Light of God is the solution for your troubled situation(s)</a:t>
            </a:r>
            <a:br>
              <a:rPr lang="en-US" b="1" dirty="0"/>
            </a:br>
            <a:endParaRPr lang="en-US" b="1" dirty="0"/>
          </a:p>
        </p:txBody>
      </p:sp>
      <p:sp>
        <p:nvSpPr>
          <p:cNvPr id="3" name="Content Placeholder 2">
            <a:extLst>
              <a:ext uri="{FF2B5EF4-FFF2-40B4-BE49-F238E27FC236}">
                <a16:creationId xmlns:a16="http://schemas.microsoft.com/office/drawing/2014/main" id="{BED28EC9-0004-4F13-A1AF-628EE9E7D0B5}"/>
              </a:ext>
            </a:extLst>
          </p:cNvPr>
          <p:cNvSpPr>
            <a:spLocks noGrp="1"/>
          </p:cNvSpPr>
          <p:nvPr>
            <p:ph idx="1"/>
          </p:nvPr>
        </p:nvSpPr>
        <p:spPr>
          <a:xfrm>
            <a:off x="650081" y="1970168"/>
            <a:ext cx="10856119" cy="4027646"/>
          </a:xfrm>
        </p:spPr>
        <p:txBody>
          <a:bodyPr/>
          <a:lstStyle/>
          <a:p>
            <a:pPr marL="0" indent="0" algn="ctr">
              <a:buNone/>
            </a:pPr>
            <a:r>
              <a:rPr lang="en-US" b="1" dirty="0"/>
              <a:t>Genesis 1:2 (NIV) </a:t>
            </a:r>
          </a:p>
          <a:p>
            <a:pPr marL="0" indent="0">
              <a:buNone/>
            </a:pPr>
            <a:r>
              <a:rPr lang="en-US" b="1" dirty="0"/>
              <a:t>Vs 2 - </a:t>
            </a:r>
            <a:r>
              <a:rPr lang="en-US" dirty="0"/>
              <a:t>Now the earth was </a:t>
            </a:r>
            <a:r>
              <a:rPr lang="en-US" b="1" i="1" dirty="0"/>
              <a:t>formless</a:t>
            </a:r>
            <a:r>
              <a:rPr lang="en-US" dirty="0"/>
              <a:t> and </a:t>
            </a:r>
            <a:r>
              <a:rPr lang="en-US" b="1" i="1" dirty="0"/>
              <a:t>empty</a:t>
            </a:r>
            <a:r>
              <a:rPr lang="en-US" dirty="0"/>
              <a:t>, </a:t>
            </a:r>
            <a:r>
              <a:rPr lang="en-US" b="1" i="1" dirty="0"/>
              <a:t>darkness</a:t>
            </a:r>
            <a:r>
              <a:rPr lang="en-US" dirty="0"/>
              <a:t> was over the surface of the deep, and the Spirit of God was hovering over the waters. </a:t>
            </a:r>
          </a:p>
          <a:p>
            <a:pPr marL="0" indent="0">
              <a:buNone/>
            </a:pPr>
            <a:endParaRPr lang="en-US" dirty="0"/>
          </a:p>
          <a:p>
            <a:pPr marL="0" indent="0">
              <a:buNone/>
            </a:pPr>
            <a:r>
              <a:rPr lang="en-US" dirty="0"/>
              <a:t>The Light of God is the solution for</a:t>
            </a:r>
          </a:p>
          <a:p>
            <a:pPr marL="514350" indent="-514350">
              <a:buAutoNum type="romanLcParenR"/>
            </a:pPr>
            <a:r>
              <a:rPr lang="en-US" dirty="0"/>
              <a:t>Formlessness (no structure) </a:t>
            </a:r>
          </a:p>
          <a:p>
            <a:pPr marL="514350" indent="-514350">
              <a:buAutoNum type="romanLcParenR"/>
            </a:pPr>
            <a:r>
              <a:rPr lang="en-US" dirty="0"/>
              <a:t>Emptiness (no substance) </a:t>
            </a:r>
          </a:p>
          <a:p>
            <a:pPr marL="514350" indent="-514350">
              <a:buAutoNum type="romanLcParenR"/>
            </a:pPr>
            <a:r>
              <a:rPr lang="en-US" dirty="0"/>
              <a:t>Darkness (no direction/confusion)</a:t>
            </a:r>
          </a:p>
        </p:txBody>
      </p:sp>
      <p:pic>
        <p:nvPicPr>
          <p:cNvPr id="4" name="Content Placeholder 4" descr="A close up of a logo&#10;&#10;Description automatically generated">
            <a:extLst>
              <a:ext uri="{FF2B5EF4-FFF2-40B4-BE49-F238E27FC236}">
                <a16:creationId xmlns:a16="http://schemas.microsoft.com/office/drawing/2014/main" id="{01302BE6-5710-4D03-B81D-FE727AF6B4C6}"/>
              </a:ext>
            </a:extLst>
          </p:cNvPr>
          <p:cNvPicPr>
            <a:picLocks noChangeAspect="1"/>
          </p:cNvPicPr>
          <p:nvPr/>
        </p:nvPicPr>
        <p:blipFill>
          <a:blip r:embed="rId2"/>
          <a:stretch>
            <a:fillRect/>
          </a:stretch>
        </p:blipFill>
        <p:spPr>
          <a:xfrm>
            <a:off x="182015" y="5364957"/>
            <a:ext cx="1575850" cy="1574800"/>
          </a:xfrm>
          <a:prstGeom prst="rect">
            <a:avLst/>
          </a:prstGeom>
        </p:spPr>
      </p:pic>
    </p:spTree>
    <p:extLst>
      <p:ext uri="{BB962C8B-B14F-4D97-AF65-F5344CB8AC3E}">
        <p14:creationId xmlns:p14="http://schemas.microsoft.com/office/powerpoint/2010/main" val="1073037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A8BE-1CCB-4D00-A8D4-EE56B5C2DAF3}"/>
              </a:ext>
            </a:extLst>
          </p:cNvPr>
          <p:cNvSpPr>
            <a:spLocks noGrp="1"/>
          </p:cNvSpPr>
          <p:nvPr>
            <p:ph type="title"/>
          </p:nvPr>
        </p:nvSpPr>
        <p:spPr>
          <a:xfrm>
            <a:off x="2312581" y="764373"/>
            <a:ext cx="9193619" cy="1293028"/>
          </a:xfrm>
        </p:spPr>
        <p:txBody>
          <a:bodyPr>
            <a:normAutofit/>
          </a:bodyPr>
          <a:lstStyle/>
          <a:p>
            <a:r>
              <a:rPr lang="en-US" sz="2800" b="1" cap="none" dirty="0">
                <a:solidFill>
                  <a:srgbClr val="00B050"/>
                </a:solidFill>
              </a:rPr>
              <a:t>#3 </a:t>
            </a:r>
            <a:r>
              <a:rPr lang="en-US" sz="2400" b="1" cap="none" dirty="0"/>
              <a:t>Only the Light of God can bring sustainable change and transformation to you and your situation(s)</a:t>
            </a:r>
          </a:p>
        </p:txBody>
      </p:sp>
      <p:sp>
        <p:nvSpPr>
          <p:cNvPr id="3" name="Content Placeholder 2">
            <a:extLst>
              <a:ext uri="{FF2B5EF4-FFF2-40B4-BE49-F238E27FC236}">
                <a16:creationId xmlns:a16="http://schemas.microsoft.com/office/drawing/2014/main" id="{55624AF2-6832-4F39-868B-59B7F8C82C82}"/>
              </a:ext>
            </a:extLst>
          </p:cNvPr>
          <p:cNvSpPr>
            <a:spLocks noGrp="1"/>
          </p:cNvSpPr>
          <p:nvPr>
            <p:ph idx="1"/>
          </p:nvPr>
        </p:nvSpPr>
        <p:spPr>
          <a:xfrm>
            <a:off x="685800" y="2287469"/>
            <a:ext cx="10820400" cy="4024125"/>
          </a:xfrm>
        </p:spPr>
        <p:txBody>
          <a:bodyPr/>
          <a:lstStyle/>
          <a:p>
            <a:pPr marL="0" indent="0" algn="ctr">
              <a:buNone/>
            </a:pPr>
            <a:r>
              <a:rPr lang="en-US" b="1" dirty="0"/>
              <a:t>1 John 1:5 (NIV) </a:t>
            </a:r>
          </a:p>
          <a:p>
            <a:pPr marL="0" indent="0">
              <a:buNone/>
            </a:pPr>
            <a:r>
              <a:rPr lang="en-US" b="1" dirty="0"/>
              <a:t>Vs 5 </a:t>
            </a:r>
            <a:r>
              <a:rPr lang="en-US" dirty="0"/>
              <a:t>- This is the message we have heard from him and declare to you: </a:t>
            </a:r>
            <a:r>
              <a:rPr lang="en-US" b="1" dirty="0"/>
              <a:t>God is light;</a:t>
            </a:r>
            <a:r>
              <a:rPr lang="en-US" dirty="0"/>
              <a:t> in him there is </a:t>
            </a:r>
            <a:r>
              <a:rPr lang="en-US" b="1" i="1" dirty="0"/>
              <a:t>no darkness </a:t>
            </a:r>
            <a:r>
              <a:rPr lang="en-US" dirty="0"/>
              <a:t>at all. </a:t>
            </a:r>
          </a:p>
          <a:p>
            <a:pPr marL="0" indent="0">
              <a:buNone/>
            </a:pPr>
            <a:endParaRPr lang="en-US" dirty="0"/>
          </a:p>
          <a:p>
            <a:pPr marL="0" indent="0">
              <a:buNone/>
            </a:pPr>
            <a:r>
              <a:rPr lang="en-US" dirty="0"/>
              <a:t>The light that brings about change and transformation to our formlessness, emptiness and darkness comes from God, only; not from ourselves.</a:t>
            </a:r>
          </a:p>
          <a:p>
            <a:pPr marL="0" indent="0">
              <a:buNone/>
            </a:pPr>
            <a:endParaRPr lang="en-US" dirty="0"/>
          </a:p>
          <a:p>
            <a:pPr marL="0" indent="0">
              <a:buNone/>
            </a:pPr>
            <a:r>
              <a:rPr lang="en-US" dirty="0"/>
              <a:t>God is </a:t>
            </a:r>
            <a:r>
              <a:rPr lang="en-US" b="1" dirty="0"/>
              <a:t>Light. </a:t>
            </a:r>
            <a:r>
              <a:rPr lang="en-US" dirty="0"/>
              <a:t>Jesus is the </a:t>
            </a:r>
            <a:r>
              <a:rPr lang="en-US" b="1" dirty="0"/>
              <a:t>light of the world. </a:t>
            </a:r>
            <a:r>
              <a:rPr lang="en-US" dirty="0"/>
              <a:t>Jesus Christ is the Word. </a:t>
            </a:r>
          </a:p>
        </p:txBody>
      </p:sp>
      <p:pic>
        <p:nvPicPr>
          <p:cNvPr id="4" name="Content Placeholder 4" descr="A close up of a logo&#10;&#10;Description automatically generated">
            <a:extLst>
              <a:ext uri="{FF2B5EF4-FFF2-40B4-BE49-F238E27FC236}">
                <a16:creationId xmlns:a16="http://schemas.microsoft.com/office/drawing/2014/main" id="{F17236EC-F0CC-46D6-B0B8-D69A4C53039C}"/>
              </a:ext>
            </a:extLst>
          </p:cNvPr>
          <p:cNvPicPr>
            <a:picLocks noChangeAspect="1"/>
          </p:cNvPicPr>
          <p:nvPr/>
        </p:nvPicPr>
        <p:blipFill>
          <a:blip r:embed="rId2"/>
          <a:stretch>
            <a:fillRect/>
          </a:stretch>
        </p:blipFill>
        <p:spPr>
          <a:xfrm>
            <a:off x="182015" y="5364957"/>
            <a:ext cx="1575850" cy="1574800"/>
          </a:xfrm>
          <a:prstGeom prst="rect">
            <a:avLst/>
          </a:prstGeom>
        </p:spPr>
      </p:pic>
    </p:spTree>
    <p:extLst>
      <p:ext uri="{BB962C8B-B14F-4D97-AF65-F5344CB8AC3E}">
        <p14:creationId xmlns:p14="http://schemas.microsoft.com/office/powerpoint/2010/main" val="2848188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FFE58-B9AD-41A5-8ABC-3A988DC056F4}"/>
              </a:ext>
            </a:extLst>
          </p:cNvPr>
          <p:cNvSpPr>
            <a:spLocks noGrp="1"/>
          </p:cNvSpPr>
          <p:nvPr>
            <p:ph type="title"/>
          </p:nvPr>
        </p:nvSpPr>
        <p:spPr/>
        <p:txBody>
          <a:bodyPr>
            <a:normAutofit/>
          </a:bodyPr>
          <a:lstStyle/>
          <a:p>
            <a:r>
              <a:rPr lang="en-US" sz="2800" b="1" cap="none" dirty="0">
                <a:solidFill>
                  <a:srgbClr val="00B050"/>
                </a:solidFill>
              </a:rPr>
              <a:t>#4 </a:t>
            </a:r>
            <a:r>
              <a:rPr lang="en-US" sz="2800" b="1" cap="none" dirty="0">
                <a:solidFill>
                  <a:schemeClr val="tx2"/>
                </a:solidFill>
              </a:rPr>
              <a:t>P</a:t>
            </a:r>
            <a:r>
              <a:rPr lang="en-US" sz="2800" b="1" cap="none" dirty="0"/>
              <a:t>urposefully introduced the Light of God into situations; do not assume.</a:t>
            </a:r>
          </a:p>
        </p:txBody>
      </p:sp>
      <p:sp>
        <p:nvSpPr>
          <p:cNvPr id="3" name="Content Placeholder 2">
            <a:extLst>
              <a:ext uri="{FF2B5EF4-FFF2-40B4-BE49-F238E27FC236}">
                <a16:creationId xmlns:a16="http://schemas.microsoft.com/office/drawing/2014/main" id="{7A866331-DA6E-4FB3-A14A-FBD02DC2873F}"/>
              </a:ext>
            </a:extLst>
          </p:cNvPr>
          <p:cNvSpPr>
            <a:spLocks noGrp="1"/>
          </p:cNvSpPr>
          <p:nvPr>
            <p:ph idx="1"/>
          </p:nvPr>
        </p:nvSpPr>
        <p:spPr>
          <a:xfrm>
            <a:off x="685800" y="2691714"/>
            <a:ext cx="10820400" cy="4024125"/>
          </a:xfrm>
        </p:spPr>
        <p:txBody>
          <a:bodyPr/>
          <a:lstStyle/>
          <a:p>
            <a:pPr marL="0" indent="0" algn="ctr">
              <a:buNone/>
            </a:pPr>
            <a:r>
              <a:rPr lang="en-US" b="1" dirty="0"/>
              <a:t>Genesis 1:3 (NIV) </a:t>
            </a:r>
          </a:p>
          <a:p>
            <a:pPr marL="0" indent="0">
              <a:buNone/>
            </a:pPr>
            <a:r>
              <a:rPr lang="en-US" b="1" dirty="0"/>
              <a:t>Vs 3 - </a:t>
            </a:r>
            <a:r>
              <a:rPr lang="en-US" dirty="0"/>
              <a:t>And God </a:t>
            </a:r>
            <a:r>
              <a:rPr lang="en-US" b="1" i="1" dirty="0"/>
              <a:t>said</a:t>
            </a:r>
            <a:r>
              <a:rPr lang="en-US" dirty="0"/>
              <a:t>, “Let there be light,” and there was light. </a:t>
            </a:r>
          </a:p>
          <a:p>
            <a:pPr marL="0" indent="0">
              <a:buNone/>
            </a:pPr>
            <a:endParaRPr lang="en-US" dirty="0"/>
          </a:p>
          <a:p>
            <a:pPr marL="0" indent="0">
              <a:buNone/>
            </a:pPr>
            <a:r>
              <a:rPr lang="en-US" dirty="0"/>
              <a:t>When we purposefully introduce God to our troubled situation(s), we have purposefully introduced the Light! Speaking the word of God into our situation(s) is a purposeful action.</a:t>
            </a:r>
          </a:p>
        </p:txBody>
      </p:sp>
      <p:pic>
        <p:nvPicPr>
          <p:cNvPr id="4" name="Content Placeholder 4" descr="A close up of a logo&#10;&#10;Description automatically generated">
            <a:extLst>
              <a:ext uri="{FF2B5EF4-FFF2-40B4-BE49-F238E27FC236}">
                <a16:creationId xmlns:a16="http://schemas.microsoft.com/office/drawing/2014/main" id="{016226A8-8A25-4C78-9FF7-CA42E8DA13B5}"/>
              </a:ext>
            </a:extLst>
          </p:cNvPr>
          <p:cNvPicPr>
            <a:picLocks noChangeAspect="1"/>
          </p:cNvPicPr>
          <p:nvPr/>
        </p:nvPicPr>
        <p:blipFill>
          <a:blip r:embed="rId2"/>
          <a:stretch>
            <a:fillRect/>
          </a:stretch>
        </p:blipFill>
        <p:spPr>
          <a:xfrm>
            <a:off x="182015" y="5364957"/>
            <a:ext cx="1575850" cy="1574800"/>
          </a:xfrm>
          <a:prstGeom prst="rect">
            <a:avLst/>
          </a:prstGeom>
        </p:spPr>
      </p:pic>
    </p:spTree>
    <p:extLst>
      <p:ext uri="{BB962C8B-B14F-4D97-AF65-F5344CB8AC3E}">
        <p14:creationId xmlns:p14="http://schemas.microsoft.com/office/powerpoint/2010/main" val="545076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88C40-F049-469C-BFF8-5F6772987D91}"/>
              </a:ext>
            </a:extLst>
          </p:cNvPr>
          <p:cNvSpPr>
            <a:spLocks noGrp="1"/>
          </p:cNvSpPr>
          <p:nvPr>
            <p:ph type="title"/>
          </p:nvPr>
        </p:nvSpPr>
        <p:spPr>
          <a:xfrm>
            <a:off x="3219891" y="758063"/>
            <a:ext cx="8610600" cy="818215"/>
          </a:xfrm>
        </p:spPr>
        <p:txBody>
          <a:bodyPr>
            <a:normAutofit/>
          </a:bodyPr>
          <a:lstStyle/>
          <a:p>
            <a:r>
              <a:rPr lang="en-US" sz="2600" b="1" cap="none" dirty="0">
                <a:solidFill>
                  <a:srgbClr val="00B050"/>
                </a:solidFill>
              </a:rPr>
              <a:t>#5 </a:t>
            </a:r>
            <a:r>
              <a:rPr lang="en-US" sz="2600" b="1" cap="none" dirty="0"/>
              <a:t>The Light of God is our weapon against darkness.</a:t>
            </a:r>
          </a:p>
        </p:txBody>
      </p:sp>
      <p:sp>
        <p:nvSpPr>
          <p:cNvPr id="3" name="Content Placeholder 2">
            <a:extLst>
              <a:ext uri="{FF2B5EF4-FFF2-40B4-BE49-F238E27FC236}">
                <a16:creationId xmlns:a16="http://schemas.microsoft.com/office/drawing/2014/main" id="{96349A71-3CCC-4797-A8EC-19C6ED39E62B}"/>
              </a:ext>
            </a:extLst>
          </p:cNvPr>
          <p:cNvSpPr>
            <a:spLocks noGrp="1"/>
          </p:cNvSpPr>
          <p:nvPr>
            <p:ph idx="1"/>
          </p:nvPr>
        </p:nvSpPr>
        <p:spPr>
          <a:xfrm>
            <a:off x="643270" y="1866731"/>
            <a:ext cx="10820400" cy="4782573"/>
          </a:xfrm>
        </p:spPr>
        <p:txBody>
          <a:bodyPr/>
          <a:lstStyle/>
          <a:p>
            <a:pPr marL="0" indent="0" algn="ctr">
              <a:buNone/>
            </a:pPr>
            <a:r>
              <a:rPr lang="en-US" b="1" dirty="0"/>
              <a:t>John 12:46 (NIV) </a:t>
            </a:r>
          </a:p>
          <a:p>
            <a:pPr marL="0" indent="0">
              <a:buNone/>
            </a:pPr>
            <a:r>
              <a:rPr lang="en-US" b="1" dirty="0"/>
              <a:t>Vs 46 -  </a:t>
            </a:r>
            <a:r>
              <a:rPr lang="en-US" dirty="0"/>
              <a:t>I have come into the world as a </a:t>
            </a:r>
            <a:r>
              <a:rPr lang="en-US" b="1" i="1" dirty="0"/>
              <a:t>light</a:t>
            </a:r>
            <a:r>
              <a:rPr lang="en-US" dirty="0"/>
              <a:t>, so that no one who believes in me should stay in </a:t>
            </a:r>
            <a:r>
              <a:rPr lang="en-US" b="1" i="1" dirty="0"/>
              <a:t>darkness</a:t>
            </a:r>
            <a:r>
              <a:rPr lang="en-US" dirty="0"/>
              <a:t>. </a:t>
            </a:r>
          </a:p>
          <a:p>
            <a:pPr marL="0" indent="0">
              <a:buNone/>
            </a:pPr>
            <a:endParaRPr lang="en-US" dirty="0"/>
          </a:p>
          <a:p>
            <a:pPr marL="0" indent="0">
              <a:buNone/>
            </a:pPr>
            <a:r>
              <a:rPr lang="en-US" dirty="0"/>
              <a:t>Throughout the New Testament (Covenant), Jesus makes known the purpose of His coming to earth.(John 3:17).</a:t>
            </a:r>
          </a:p>
          <a:p>
            <a:pPr marL="0" indent="0">
              <a:buNone/>
            </a:pPr>
            <a:r>
              <a:rPr lang="en-US" dirty="0"/>
              <a:t> </a:t>
            </a:r>
          </a:p>
          <a:p>
            <a:pPr marL="0" indent="0">
              <a:buNone/>
            </a:pPr>
            <a:r>
              <a:rPr lang="en-US" dirty="0"/>
              <a:t>The Light of God is a weapon against darkness. The devil’s intention is to hold us captive in a state of bondage (bondage of formlessness, bondage of emptiness and bondage of darkness).</a:t>
            </a:r>
          </a:p>
        </p:txBody>
      </p:sp>
      <p:pic>
        <p:nvPicPr>
          <p:cNvPr id="4" name="Content Placeholder 4" descr="A close up of a logo&#10;&#10;Description automatically generated">
            <a:extLst>
              <a:ext uri="{FF2B5EF4-FFF2-40B4-BE49-F238E27FC236}">
                <a16:creationId xmlns:a16="http://schemas.microsoft.com/office/drawing/2014/main" id="{5474BE76-5843-4C83-A080-EBB267BB837A}"/>
              </a:ext>
            </a:extLst>
          </p:cNvPr>
          <p:cNvPicPr>
            <a:picLocks noChangeAspect="1"/>
          </p:cNvPicPr>
          <p:nvPr/>
        </p:nvPicPr>
        <p:blipFill>
          <a:blip r:embed="rId2"/>
          <a:stretch>
            <a:fillRect/>
          </a:stretch>
        </p:blipFill>
        <p:spPr>
          <a:xfrm>
            <a:off x="182015" y="5364957"/>
            <a:ext cx="1575850" cy="1574800"/>
          </a:xfrm>
          <a:prstGeom prst="rect">
            <a:avLst/>
          </a:prstGeom>
        </p:spPr>
      </p:pic>
    </p:spTree>
    <p:extLst>
      <p:ext uri="{BB962C8B-B14F-4D97-AF65-F5344CB8AC3E}">
        <p14:creationId xmlns:p14="http://schemas.microsoft.com/office/powerpoint/2010/main" val="4129535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E0BE6-A963-44EE-8062-01092D6DB812}"/>
              </a:ext>
            </a:extLst>
          </p:cNvPr>
          <p:cNvSpPr>
            <a:spLocks noGrp="1"/>
          </p:cNvSpPr>
          <p:nvPr>
            <p:ph type="title"/>
          </p:nvPr>
        </p:nvSpPr>
        <p:spPr>
          <a:xfrm>
            <a:off x="2752060" y="1024870"/>
            <a:ext cx="8610600" cy="671022"/>
          </a:xfrm>
        </p:spPr>
        <p:txBody>
          <a:bodyPr>
            <a:noAutofit/>
          </a:bodyPr>
          <a:lstStyle/>
          <a:p>
            <a:r>
              <a:rPr lang="en-US" sz="2800" b="1" cap="none" dirty="0">
                <a:solidFill>
                  <a:srgbClr val="00B050"/>
                </a:solidFill>
              </a:rPr>
              <a:t>#6</a:t>
            </a:r>
            <a:r>
              <a:rPr lang="en-US" sz="2800" b="1" cap="none" dirty="0"/>
              <a:t> Our salvation is personal not private.</a:t>
            </a:r>
            <a:br>
              <a:rPr lang="en-US" sz="2800" dirty="0"/>
            </a:br>
            <a:endParaRPr lang="en-US" sz="2800" b="1" dirty="0"/>
          </a:p>
        </p:txBody>
      </p:sp>
      <p:sp>
        <p:nvSpPr>
          <p:cNvPr id="3" name="Content Placeholder 2">
            <a:extLst>
              <a:ext uri="{FF2B5EF4-FFF2-40B4-BE49-F238E27FC236}">
                <a16:creationId xmlns:a16="http://schemas.microsoft.com/office/drawing/2014/main" id="{5DDAC134-C8D8-43E7-9147-A9E82113BEFE}"/>
              </a:ext>
            </a:extLst>
          </p:cNvPr>
          <p:cNvSpPr>
            <a:spLocks noGrp="1"/>
          </p:cNvSpPr>
          <p:nvPr>
            <p:ph idx="1"/>
          </p:nvPr>
        </p:nvSpPr>
        <p:spPr>
          <a:xfrm>
            <a:off x="685800" y="2194561"/>
            <a:ext cx="10820400" cy="2871854"/>
          </a:xfrm>
        </p:spPr>
        <p:txBody>
          <a:bodyPr/>
          <a:lstStyle/>
          <a:p>
            <a:pPr marL="0" indent="0" algn="ctr">
              <a:buNone/>
            </a:pPr>
            <a:r>
              <a:rPr lang="en-US" b="1" dirty="0"/>
              <a:t>Matthew 5:14 (NIV)</a:t>
            </a:r>
          </a:p>
          <a:p>
            <a:pPr marL="0" indent="0">
              <a:buNone/>
            </a:pPr>
            <a:r>
              <a:rPr lang="en-US" b="1" dirty="0"/>
              <a:t>Vs 14 - </a:t>
            </a:r>
            <a:r>
              <a:rPr lang="en-US" dirty="0"/>
              <a:t>“You are </a:t>
            </a:r>
            <a:r>
              <a:rPr lang="en-US" b="1" i="1" dirty="0"/>
              <a:t>the light </a:t>
            </a:r>
            <a:r>
              <a:rPr lang="en-US" dirty="0"/>
              <a:t>of the world. A town built on a hill cannot be hidden. </a:t>
            </a:r>
          </a:p>
          <a:p>
            <a:pPr marL="0" indent="0">
              <a:buNone/>
            </a:pPr>
            <a:endParaRPr lang="en-US" dirty="0"/>
          </a:p>
          <a:p>
            <a:pPr marL="0" indent="0">
              <a:buNone/>
            </a:pPr>
            <a:r>
              <a:rPr lang="en-US" dirty="0"/>
              <a:t>Light is our identity (because it is the identity of God and we are His children, created in his image (Genesis 1:27)).</a:t>
            </a:r>
          </a:p>
          <a:p>
            <a:pPr marL="0" indent="0">
              <a:buNone/>
            </a:pPr>
            <a:endParaRPr lang="en-US" dirty="0"/>
          </a:p>
          <a:p>
            <a:pPr marL="0" indent="0">
              <a:buNone/>
            </a:pPr>
            <a:endParaRPr lang="en-US" dirty="0"/>
          </a:p>
        </p:txBody>
      </p:sp>
      <p:pic>
        <p:nvPicPr>
          <p:cNvPr id="4" name="Content Placeholder 4" descr="A close up of a logo&#10;&#10;Description automatically generated">
            <a:extLst>
              <a:ext uri="{FF2B5EF4-FFF2-40B4-BE49-F238E27FC236}">
                <a16:creationId xmlns:a16="http://schemas.microsoft.com/office/drawing/2014/main" id="{0A076E2A-2347-4956-A136-43DDFCDEAA19}"/>
              </a:ext>
            </a:extLst>
          </p:cNvPr>
          <p:cNvPicPr>
            <a:picLocks noChangeAspect="1"/>
          </p:cNvPicPr>
          <p:nvPr/>
        </p:nvPicPr>
        <p:blipFill>
          <a:blip r:embed="rId2"/>
          <a:stretch>
            <a:fillRect/>
          </a:stretch>
        </p:blipFill>
        <p:spPr>
          <a:xfrm>
            <a:off x="182015" y="5364957"/>
            <a:ext cx="1575850" cy="1574800"/>
          </a:xfrm>
          <a:prstGeom prst="rect">
            <a:avLst/>
          </a:prstGeom>
        </p:spPr>
      </p:pic>
    </p:spTree>
    <p:extLst>
      <p:ext uri="{BB962C8B-B14F-4D97-AF65-F5344CB8AC3E}">
        <p14:creationId xmlns:p14="http://schemas.microsoft.com/office/powerpoint/2010/main" val="635538882"/>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otalTime>2155</TotalTime>
  <Words>2136</Words>
  <Application>Microsoft Office PowerPoint</Application>
  <PresentationFormat>Widescreen</PresentationFormat>
  <Paragraphs>163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Century Gothic</vt:lpstr>
      <vt:lpstr>Wingdings</vt:lpstr>
      <vt:lpstr>Vapor Trail</vt:lpstr>
      <vt:lpstr>WOMAN OF FAITH RETREAT</vt:lpstr>
      <vt:lpstr>PURPOSE &amp; GOAL</vt:lpstr>
      <vt:lpstr>The Light of God</vt:lpstr>
      <vt:lpstr>#1 Passionately pursue the Light of God</vt:lpstr>
      <vt:lpstr>#2 The Light of God is the solution for your troubled situation(s) </vt:lpstr>
      <vt:lpstr>#3 Only the Light of God can bring sustainable change and transformation to you and your situation(s)</vt:lpstr>
      <vt:lpstr>#4 Purposefully introduced the Light of God into situations; do not assume.</vt:lpstr>
      <vt:lpstr>#5 The Light of God is our weapon against darkness.</vt:lpstr>
      <vt:lpstr>#6 Our salvation is personal not private. </vt:lpstr>
      <vt:lpstr>#7 The enemy is after the Light of God (the Word) in us</vt:lpstr>
      <vt:lpstr>#8 The Light of God in us is for the world to “see” and “know”.  </vt:lpstr>
      <vt:lpstr>#9 The Light of God helps us keep an eternal perspective</vt:lpstr>
      <vt:lpstr>#10 Prioritize your pursuit for the Light of God</vt:lpstr>
      <vt:lpstr>#11 Our families need the Light of God</vt:lpstr>
      <vt:lpstr>#12 Light is the antidote to darkness</vt:lpstr>
      <vt:lpstr>#13 Speak your way out of darkness into  the Light of God</vt:lpstr>
      <vt:lpstr>#14 Your next level in life is Light dependent</vt:lpstr>
      <vt:lpstr>#15 Live a lifestyle of the Light of God  (the Word)</vt:lpstr>
      <vt:lpstr>CONCLUSION</vt:lpstr>
      <vt:lpstr>“UNVEIL” darkness and Put on the “armor of light”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WOMAN OF FAITH RETREAT</dc:title>
  <dc:creator>milestone3000@yahoo.co.uk</dc:creator>
  <cp:lastModifiedBy>milestone3000@yahoo.co.uk</cp:lastModifiedBy>
  <cp:revision>72</cp:revision>
  <dcterms:created xsi:type="dcterms:W3CDTF">2020-01-12T02:37:39Z</dcterms:created>
  <dcterms:modified xsi:type="dcterms:W3CDTF">2020-05-30T03:46:43Z</dcterms:modified>
</cp:coreProperties>
</file>