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2" r:id="rId1"/>
  </p:sldMasterIdLst>
  <p:notesMasterIdLst>
    <p:notesMasterId r:id="rId21"/>
  </p:notesMasterIdLst>
  <p:sldIdLst>
    <p:sldId id="343" r:id="rId2"/>
    <p:sldId id="344" r:id="rId3"/>
    <p:sldId id="298" r:id="rId4"/>
    <p:sldId id="358" r:id="rId5"/>
    <p:sldId id="377" r:id="rId6"/>
    <p:sldId id="346" r:id="rId7"/>
    <p:sldId id="379" r:id="rId8"/>
    <p:sldId id="380" r:id="rId9"/>
    <p:sldId id="381" r:id="rId10"/>
    <p:sldId id="382" r:id="rId11"/>
    <p:sldId id="383" r:id="rId12"/>
    <p:sldId id="378" r:id="rId13"/>
    <p:sldId id="385" r:id="rId14"/>
    <p:sldId id="384" r:id="rId15"/>
    <p:sldId id="386" r:id="rId16"/>
    <p:sldId id="387" r:id="rId17"/>
    <p:sldId id="388" r:id="rId18"/>
    <p:sldId id="389"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lestone3000@yahoo.co.uk" initials="m" lastIdx="1" clrIdx="0">
    <p:extLst>
      <p:ext uri="{19B8F6BF-5375-455C-9EA6-DF929625EA0E}">
        <p15:presenceInfo xmlns:p15="http://schemas.microsoft.com/office/powerpoint/2012/main" userId="bef8c4c6437b9e6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06" autoAdjust="0"/>
    <p:restoredTop sz="95481" autoAdjust="0"/>
  </p:normalViewPr>
  <p:slideViewPr>
    <p:cSldViewPr snapToGrid="0">
      <p:cViewPr varScale="1">
        <p:scale>
          <a:sx n="62" d="100"/>
          <a:sy n="62" d="100"/>
        </p:scale>
        <p:origin x="60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1939CA-DC36-4473-9DB7-8B1B1D258086}" type="datetimeFigureOut">
              <a:rPr lang="en-US" smtClean="0"/>
              <a:t>12/24/2021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077AA7-6B80-45C4-87F4-583558C66662}" type="slidenum">
              <a:rPr lang="en-US" smtClean="0"/>
              <a:t>‹#›</a:t>
            </a:fld>
            <a:endParaRPr lang="en-US"/>
          </a:p>
        </p:txBody>
      </p:sp>
    </p:spTree>
    <p:extLst>
      <p:ext uri="{BB962C8B-B14F-4D97-AF65-F5344CB8AC3E}">
        <p14:creationId xmlns:p14="http://schemas.microsoft.com/office/powerpoint/2010/main" val="4075515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1</a:t>
            </a:fld>
            <a:endParaRPr lang="en-US"/>
          </a:p>
        </p:txBody>
      </p:sp>
    </p:spTree>
    <p:extLst>
      <p:ext uri="{BB962C8B-B14F-4D97-AF65-F5344CB8AC3E}">
        <p14:creationId xmlns:p14="http://schemas.microsoft.com/office/powerpoint/2010/main" val="35371990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10</a:t>
            </a:fld>
            <a:endParaRPr lang="en-US"/>
          </a:p>
        </p:txBody>
      </p:sp>
    </p:spTree>
    <p:extLst>
      <p:ext uri="{BB962C8B-B14F-4D97-AF65-F5344CB8AC3E}">
        <p14:creationId xmlns:p14="http://schemas.microsoft.com/office/powerpoint/2010/main" val="2041557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11</a:t>
            </a:fld>
            <a:endParaRPr lang="en-US"/>
          </a:p>
        </p:txBody>
      </p:sp>
    </p:spTree>
    <p:extLst>
      <p:ext uri="{BB962C8B-B14F-4D97-AF65-F5344CB8AC3E}">
        <p14:creationId xmlns:p14="http://schemas.microsoft.com/office/powerpoint/2010/main" val="33475390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12</a:t>
            </a:fld>
            <a:endParaRPr lang="en-US"/>
          </a:p>
        </p:txBody>
      </p:sp>
    </p:spTree>
    <p:extLst>
      <p:ext uri="{BB962C8B-B14F-4D97-AF65-F5344CB8AC3E}">
        <p14:creationId xmlns:p14="http://schemas.microsoft.com/office/powerpoint/2010/main" val="120486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13</a:t>
            </a:fld>
            <a:endParaRPr lang="en-US"/>
          </a:p>
        </p:txBody>
      </p:sp>
    </p:spTree>
    <p:extLst>
      <p:ext uri="{BB962C8B-B14F-4D97-AF65-F5344CB8AC3E}">
        <p14:creationId xmlns:p14="http://schemas.microsoft.com/office/powerpoint/2010/main" val="3027493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Galatians 3:28 </a:t>
            </a:r>
            <a:r>
              <a:rPr lang="en-US" b="1" i="0" baseline="30000" dirty="0">
                <a:solidFill>
                  <a:srgbClr val="000000"/>
                </a:solidFill>
                <a:effectLst/>
                <a:latin typeface="system-ui"/>
              </a:rPr>
              <a:t>28 </a:t>
            </a:r>
            <a:r>
              <a:rPr lang="en-US" b="0" i="0" dirty="0">
                <a:solidFill>
                  <a:srgbClr val="000000"/>
                </a:solidFill>
                <a:effectLst/>
                <a:latin typeface="system-ui"/>
              </a:rPr>
              <a:t>And we no longer see each other </a:t>
            </a:r>
            <a:r>
              <a:rPr lang="en-US" b="0" i="1" dirty="0">
                <a:solidFill>
                  <a:srgbClr val="000000"/>
                </a:solidFill>
                <a:effectLst/>
                <a:latin typeface="system-ui"/>
              </a:rPr>
              <a:t>in our former state</a:t>
            </a:r>
            <a:r>
              <a:rPr lang="en-US" b="0" i="0" dirty="0">
                <a:solidFill>
                  <a:srgbClr val="000000"/>
                </a:solidFill>
                <a:effectLst/>
                <a:latin typeface="system-ui"/>
              </a:rPr>
              <a:t>—Jew or non-Jew, rich or poor, male or female—because we’re all one through our union with Jesus Christ.</a:t>
            </a:r>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14</a:t>
            </a:fld>
            <a:endParaRPr lang="en-US"/>
          </a:p>
        </p:txBody>
      </p:sp>
    </p:spTree>
    <p:extLst>
      <p:ext uri="{BB962C8B-B14F-4D97-AF65-F5344CB8AC3E}">
        <p14:creationId xmlns:p14="http://schemas.microsoft.com/office/powerpoint/2010/main" val="11049950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15</a:t>
            </a:fld>
            <a:endParaRPr lang="en-US"/>
          </a:p>
        </p:txBody>
      </p:sp>
    </p:spTree>
    <p:extLst>
      <p:ext uri="{BB962C8B-B14F-4D97-AF65-F5344CB8AC3E}">
        <p14:creationId xmlns:p14="http://schemas.microsoft.com/office/powerpoint/2010/main" val="29253470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16</a:t>
            </a:fld>
            <a:endParaRPr lang="en-US"/>
          </a:p>
        </p:txBody>
      </p:sp>
    </p:spTree>
    <p:extLst>
      <p:ext uri="{BB962C8B-B14F-4D97-AF65-F5344CB8AC3E}">
        <p14:creationId xmlns:p14="http://schemas.microsoft.com/office/powerpoint/2010/main" val="8637452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17</a:t>
            </a:fld>
            <a:endParaRPr lang="en-US"/>
          </a:p>
        </p:txBody>
      </p:sp>
    </p:spTree>
    <p:extLst>
      <p:ext uri="{BB962C8B-B14F-4D97-AF65-F5344CB8AC3E}">
        <p14:creationId xmlns:p14="http://schemas.microsoft.com/office/powerpoint/2010/main" val="38904681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Feed your own 5k, 4k; restore Zacchaeus; show the greatness of your Father</a:t>
            </a:r>
          </a:p>
        </p:txBody>
      </p:sp>
      <p:sp>
        <p:nvSpPr>
          <p:cNvPr id="4" name="Slide Number Placeholder 3"/>
          <p:cNvSpPr>
            <a:spLocks noGrp="1"/>
          </p:cNvSpPr>
          <p:nvPr>
            <p:ph type="sldNum" sz="quarter" idx="5"/>
          </p:nvPr>
        </p:nvSpPr>
        <p:spPr/>
        <p:txBody>
          <a:bodyPr/>
          <a:lstStyle/>
          <a:p>
            <a:fld id="{DF077AA7-6B80-45C4-87F4-583558C66662}" type="slidenum">
              <a:rPr lang="en-US" smtClean="0"/>
              <a:t>18</a:t>
            </a:fld>
            <a:endParaRPr lang="en-US"/>
          </a:p>
        </p:txBody>
      </p:sp>
    </p:spTree>
    <p:extLst>
      <p:ext uri="{BB962C8B-B14F-4D97-AF65-F5344CB8AC3E}">
        <p14:creationId xmlns:p14="http://schemas.microsoft.com/office/powerpoint/2010/main" val="496418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2</a:t>
            </a:fld>
            <a:endParaRPr lang="en-US"/>
          </a:p>
        </p:txBody>
      </p:sp>
    </p:spTree>
    <p:extLst>
      <p:ext uri="{BB962C8B-B14F-4D97-AF65-F5344CB8AC3E}">
        <p14:creationId xmlns:p14="http://schemas.microsoft.com/office/powerpoint/2010/main" val="1879775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3</a:t>
            </a:fld>
            <a:endParaRPr lang="en-US"/>
          </a:p>
        </p:txBody>
      </p:sp>
    </p:spTree>
    <p:extLst>
      <p:ext uri="{BB962C8B-B14F-4D97-AF65-F5344CB8AC3E}">
        <p14:creationId xmlns:p14="http://schemas.microsoft.com/office/powerpoint/2010/main" val="2020726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4</a:t>
            </a:fld>
            <a:endParaRPr lang="en-US"/>
          </a:p>
        </p:txBody>
      </p:sp>
    </p:spTree>
    <p:extLst>
      <p:ext uri="{BB962C8B-B14F-4D97-AF65-F5344CB8AC3E}">
        <p14:creationId xmlns:p14="http://schemas.microsoft.com/office/powerpoint/2010/main" val="1094412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5</a:t>
            </a:fld>
            <a:endParaRPr lang="en-US"/>
          </a:p>
        </p:txBody>
      </p:sp>
    </p:spTree>
    <p:extLst>
      <p:ext uri="{BB962C8B-B14F-4D97-AF65-F5344CB8AC3E}">
        <p14:creationId xmlns:p14="http://schemas.microsoft.com/office/powerpoint/2010/main" val="2089111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Terah</a:t>
            </a:r>
            <a:r>
              <a:rPr lang="en-US" dirty="0"/>
              <a:t>, Abram’s father, abandoned him in a cave to save him (chief of a mighty nation) from Nimrod</a:t>
            </a:r>
          </a:p>
        </p:txBody>
      </p:sp>
      <p:sp>
        <p:nvSpPr>
          <p:cNvPr id="4" name="Slide Number Placeholder 3"/>
          <p:cNvSpPr>
            <a:spLocks noGrp="1"/>
          </p:cNvSpPr>
          <p:nvPr>
            <p:ph type="sldNum" sz="quarter" idx="5"/>
          </p:nvPr>
        </p:nvSpPr>
        <p:spPr/>
        <p:txBody>
          <a:bodyPr/>
          <a:lstStyle/>
          <a:p>
            <a:fld id="{DF077AA7-6B80-45C4-87F4-583558C66662}" type="slidenum">
              <a:rPr lang="en-US" smtClean="0"/>
              <a:t>6</a:t>
            </a:fld>
            <a:endParaRPr lang="en-US"/>
          </a:p>
        </p:txBody>
      </p:sp>
    </p:spTree>
    <p:extLst>
      <p:ext uri="{BB962C8B-B14F-4D97-AF65-F5344CB8AC3E}">
        <p14:creationId xmlns:p14="http://schemas.microsoft.com/office/powerpoint/2010/main" val="550572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Tough for an old monkey to learn new tricks – people prefer to adopt babies over teenagers</a:t>
            </a:r>
          </a:p>
        </p:txBody>
      </p:sp>
      <p:sp>
        <p:nvSpPr>
          <p:cNvPr id="4" name="Slide Number Placeholder 3"/>
          <p:cNvSpPr>
            <a:spLocks noGrp="1"/>
          </p:cNvSpPr>
          <p:nvPr>
            <p:ph type="sldNum" sz="quarter" idx="5"/>
          </p:nvPr>
        </p:nvSpPr>
        <p:spPr/>
        <p:txBody>
          <a:bodyPr/>
          <a:lstStyle/>
          <a:p>
            <a:fld id="{DF077AA7-6B80-45C4-87F4-583558C66662}" type="slidenum">
              <a:rPr lang="en-US" smtClean="0"/>
              <a:t>7</a:t>
            </a:fld>
            <a:endParaRPr lang="en-US"/>
          </a:p>
        </p:txBody>
      </p:sp>
    </p:spTree>
    <p:extLst>
      <p:ext uri="{BB962C8B-B14F-4D97-AF65-F5344CB8AC3E}">
        <p14:creationId xmlns:p14="http://schemas.microsoft.com/office/powerpoint/2010/main" val="639996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system-ui"/>
              </a:rPr>
              <a:t>Now Korah the son of Izhar, the son of Kohath, the son of Levi, with </a:t>
            </a:r>
            <a:r>
              <a:rPr lang="en-US" b="0" i="0" dirty="0" err="1">
                <a:solidFill>
                  <a:srgbClr val="000000"/>
                </a:solidFill>
                <a:effectLst/>
                <a:latin typeface="system-ui"/>
              </a:rPr>
              <a:t>Dathan</a:t>
            </a:r>
            <a:r>
              <a:rPr lang="en-US" b="0" i="0" dirty="0">
                <a:solidFill>
                  <a:srgbClr val="000000"/>
                </a:solidFill>
                <a:effectLst/>
                <a:latin typeface="system-ui"/>
              </a:rPr>
              <a:t> and </a:t>
            </a:r>
            <a:r>
              <a:rPr lang="en-US" b="0" i="0" dirty="0" err="1">
                <a:solidFill>
                  <a:srgbClr val="000000"/>
                </a:solidFill>
                <a:effectLst/>
                <a:latin typeface="system-ui"/>
              </a:rPr>
              <a:t>Abiram</a:t>
            </a:r>
            <a:r>
              <a:rPr lang="en-US" b="0" i="0" dirty="0">
                <a:solidFill>
                  <a:srgbClr val="000000"/>
                </a:solidFill>
                <a:effectLst/>
                <a:latin typeface="system-ui"/>
              </a:rPr>
              <a:t> the sons of Eliab, and On the son of </a:t>
            </a:r>
            <a:r>
              <a:rPr lang="en-US" b="0" i="0" dirty="0" err="1">
                <a:solidFill>
                  <a:srgbClr val="000000"/>
                </a:solidFill>
                <a:effectLst/>
                <a:latin typeface="system-ui"/>
              </a:rPr>
              <a:t>Peleth</a:t>
            </a:r>
            <a:r>
              <a:rPr lang="en-US" b="0" i="0" dirty="0">
                <a:solidFill>
                  <a:srgbClr val="000000"/>
                </a:solidFill>
                <a:effectLst/>
                <a:latin typeface="system-ui"/>
              </a:rPr>
              <a:t>, sons of Reuben, took </a:t>
            </a:r>
            <a:r>
              <a:rPr lang="en-US" b="0" i="1" dirty="0">
                <a:solidFill>
                  <a:srgbClr val="000000"/>
                </a:solidFill>
                <a:effectLst/>
                <a:latin typeface="system-ui"/>
              </a:rPr>
              <a:t>men;</a:t>
            </a:r>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8</a:t>
            </a:fld>
            <a:endParaRPr lang="en-US"/>
          </a:p>
        </p:txBody>
      </p:sp>
    </p:spTree>
    <p:extLst>
      <p:ext uri="{BB962C8B-B14F-4D97-AF65-F5344CB8AC3E}">
        <p14:creationId xmlns:p14="http://schemas.microsoft.com/office/powerpoint/2010/main" val="3923285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077AA7-6B80-45C4-87F4-583558C66662}" type="slidenum">
              <a:rPr lang="en-US" smtClean="0"/>
              <a:t>9</a:t>
            </a:fld>
            <a:endParaRPr lang="en-US"/>
          </a:p>
        </p:txBody>
      </p:sp>
    </p:spTree>
    <p:extLst>
      <p:ext uri="{BB962C8B-B14F-4D97-AF65-F5344CB8AC3E}">
        <p14:creationId xmlns:p14="http://schemas.microsoft.com/office/powerpoint/2010/main" val="3715161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FDC3A-F145-414D-B1F2-7091AFAFB0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B5EEE00-A997-46E7-B6E2-0B6E6B55CC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0F645F-84E6-4B61-9774-E27AA7F5862B}"/>
              </a:ext>
            </a:extLst>
          </p:cNvPr>
          <p:cNvSpPr>
            <a:spLocks noGrp="1"/>
          </p:cNvSpPr>
          <p:nvPr>
            <p:ph type="dt" sz="half" idx="10"/>
          </p:nvPr>
        </p:nvSpPr>
        <p:spPr/>
        <p:txBody>
          <a:bodyPr/>
          <a:lstStyle/>
          <a:p>
            <a:fld id="{B61BEF0D-F0BB-DE4B-95CE-6DB70DBA9567}" type="datetimeFigureOut">
              <a:rPr lang="en-US" smtClean="0"/>
              <a:pPr/>
              <a:t>12/24/2021</a:t>
            </a:fld>
            <a:endParaRPr lang="en-US" dirty="0"/>
          </a:p>
        </p:txBody>
      </p:sp>
      <p:sp>
        <p:nvSpPr>
          <p:cNvPr id="5" name="Footer Placeholder 4">
            <a:extLst>
              <a:ext uri="{FF2B5EF4-FFF2-40B4-BE49-F238E27FC236}">
                <a16:creationId xmlns:a16="http://schemas.microsoft.com/office/drawing/2014/main" id="{CB00F506-3F58-4347-92C3-7ED5E0B6D76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F2D0E0F-8D28-4C09-AF6F-B5E5A651A17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3688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5744C-749A-4747-99A1-B2252B5E74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86222E-9C19-4C2E-BC0F-30E853953B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991B9B-EF14-4B7B-93C2-5C1276474A7B}"/>
              </a:ext>
            </a:extLst>
          </p:cNvPr>
          <p:cNvSpPr>
            <a:spLocks noGrp="1"/>
          </p:cNvSpPr>
          <p:nvPr>
            <p:ph type="dt" sz="half" idx="10"/>
          </p:nvPr>
        </p:nvSpPr>
        <p:spPr/>
        <p:txBody>
          <a:bodyPr/>
          <a:lstStyle/>
          <a:p>
            <a:fld id="{B61BEF0D-F0BB-DE4B-95CE-6DB70DBA9567}" type="datetimeFigureOut">
              <a:rPr lang="en-US" smtClean="0"/>
              <a:pPr/>
              <a:t>12/24/2021</a:t>
            </a:fld>
            <a:endParaRPr lang="en-US" dirty="0"/>
          </a:p>
        </p:txBody>
      </p:sp>
      <p:sp>
        <p:nvSpPr>
          <p:cNvPr id="5" name="Footer Placeholder 4">
            <a:extLst>
              <a:ext uri="{FF2B5EF4-FFF2-40B4-BE49-F238E27FC236}">
                <a16:creationId xmlns:a16="http://schemas.microsoft.com/office/drawing/2014/main" id="{D41E2B5C-B341-42EB-BCAD-2B2649C8508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B212CBF-0CF5-424F-9124-4C0E3227BBA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2409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97D0B7-89EF-4E56-AA7B-1F5688F9F7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9030DC-317C-46A0-926D-0198B8FF31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EB823E-230A-4697-B4C3-11B28FEC22BE}"/>
              </a:ext>
            </a:extLst>
          </p:cNvPr>
          <p:cNvSpPr>
            <a:spLocks noGrp="1"/>
          </p:cNvSpPr>
          <p:nvPr>
            <p:ph type="dt" sz="half" idx="10"/>
          </p:nvPr>
        </p:nvSpPr>
        <p:spPr/>
        <p:txBody>
          <a:bodyPr/>
          <a:lstStyle/>
          <a:p>
            <a:fld id="{B61BEF0D-F0BB-DE4B-95CE-6DB70DBA9567}" type="datetimeFigureOut">
              <a:rPr lang="en-US" smtClean="0"/>
              <a:pPr/>
              <a:t>12/24/2021</a:t>
            </a:fld>
            <a:endParaRPr lang="en-US" dirty="0"/>
          </a:p>
        </p:txBody>
      </p:sp>
      <p:sp>
        <p:nvSpPr>
          <p:cNvPr id="5" name="Footer Placeholder 4">
            <a:extLst>
              <a:ext uri="{FF2B5EF4-FFF2-40B4-BE49-F238E27FC236}">
                <a16:creationId xmlns:a16="http://schemas.microsoft.com/office/drawing/2014/main" id="{832BA794-521C-4186-AFB7-3CE3D07C6E3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74C8B1E-9613-4102-B466-81EC4AC6960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9367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13F4C-D6CE-4819-8104-1E8076AF6A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5F45B4-CFC0-470E-9A12-9069F151D5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4A38BE-8AE8-47C4-8C80-62EDFE9B3DC9}"/>
              </a:ext>
            </a:extLst>
          </p:cNvPr>
          <p:cNvSpPr>
            <a:spLocks noGrp="1"/>
          </p:cNvSpPr>
          <p:nvPr>
            <p:ph type="dt" sz="half" idx="10"/>
          </p:nvPr>
        </p:nvSpPr>
        <p:spPr/>
        <p:txBody>
          <a:bodyPr/>
          <a:lstStyle/>
          <a:p>
            <a:fld id="{05BFA754-D5C3-4E66-96A6-867B257F58DC}" type="datetimeFigureOut">
              <a:rPr lang="en-US" smtClean="0"/>
              <a:t>12/24/2021</a:t>
            </a:fld>
            <a:endParaRPr lang="en-US" dirty="0"/>
          </a:p>
        </p:txBody>
      </p:sp>
      <p:sp>
        <p:nvSpPr>
          <p:cNvPr id="5" name="Footer Placeholder 4">
            <a:extLst>
              <a:ext uri="{FF2B5EF4-FFF2-40B4-BE49-F238E27FC236}">
                <a16:creationId xmlns:a16="http://schemas.microsoft.com/office/drawing/2014/main" id="{D54FAA27-D01F-4171-9D42-A0AAA09CC72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CFA452F-DB4A-43C9-984C-2E1E31D95931}"/>
              </a:ext>
            </a:extLst>
          </p:cNvPr>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4251111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017BE-93B4-4D4B-897C-B7D5C8B045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CDF45F-C88A-44C4-B3E7-A9B9B300C4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E1E061-4242-4F5C-B850-F0929A0CE55E}"/>
              </a:ext>
            </a:extLst>
          </p:cNvPr>
          <p:cNvSpPr>
            <a:spLocks noGrp="1"/>
          </p:cNvSpPr>
          <p:nvPr>
            <p:ph type="dt" sz="half" idx="10"/>
          </p:nvPr>
        </p:nvSpPr>
        <p:spPr/>
        <p:txBody>
          <a:bodyPr/>
          <a:lstStyle/>
          <a:p>
            <a:fld id="{B61BEF0D-F0BB-DE4B-95CE-6DB70DBA9567}" type="datetimeFigureOut">
              <a:rPr lang="en-US" smtClean="0"/>
              <a:pPr/>
              <a:t>12/24/2021</a:t>
            </a:fld>
            <a:endParaRPr lang="en-US" dirty="0"/>
          </a:p>
        </p:txBody>
      </p:sp>
      <p:sp>
        <p:nvSpPr>
          <p:cNvPr id="5" name="Footer Placeholder 4">
            <a:extLst>
              <a:ext uri="{FF2B5EF4-FFF2-40B4-BE49-F238E27FC236}">
                <a16:creationId xmlns:a16="http://schemas.microsoft.com/office/drawing/2014/main" id="{F03337B3-4B04-4855-A33E-FD33B99B01E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F84BFCF-F1F9-45DD-B1F2-14BC2D2938A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5382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720E5-0289-455F-BD64-1D8FED0780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0BC0AE-D03E-4460-8D70-93DC6DC506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233881-A2CC-4140-9FB1-55A9A22B8D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14FBFB-F0C9-4034-B590-B318D96A1EEF}"/>
              </a:ext>
            </a:extLst>
          </p:cNvPr>
          <p:cNvSpPr>
            <a:spLocks noGrp="1"/>
          </p:cNvSpPr>
          <p:nvPr>
            <p:ph type="dt" sz="half" idx="10"/>
          </p:nvPr>
        </p:nvSpPr>
        <p:spPr/>
        <p:txBody>
          <a:bodyPr/>
          <a:lstStyle/>
          <a:p>
            <a:fld id="{05BFA754-D5C3-4E66-96A6-867B257F58DC}" type="datetimeFigureOut">
              <a:rPr lang="en-US" smtClean="0"/>
              <a:t>12/24/2021</a:t>
            </a:fld>
            <a:endParaRPr lang="en-US" dirty="0"/>
          </a:p>
        </p:txBody>
      </p:sp>
      <p:sp>
        <p:nvSpPr>
          <p:cNvPr id="6" name="Footer Placeholder 5">
            <a:extLst>
              <a:ext uri="{FF2B5EF4-FFF2-40B4-BE49-F238E27FC236}">
                <a16:creationId xmlns:a16="http://schemas.microsoft.com/office/drawing/2014/main" id="{DDD163C7-8EC2-47E1-B893-58F27208451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CF9A438-E566-47CC-B2D7-CDDD68419E85}"/>
              </a:ext>
            </a:extLst>
          </p:cNvPr>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1751635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CB78E-F53D-47C6-9E9B-4AC3D19D9C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CFD30B-59AF-4205-8C8F-4EE09956E7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ECCC27-CC80-4103-A9B4-02E70A7213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42727F-C55B-47BE-8271-D49C4F127C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844A36-3E53-4011-8A36-42BE195735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551E80-919C-452B-A984-9607B201E6F2}"/>
              </a:ext>
            </a:extLst>
          </p:cNvPr>
          <p:cNvSpPr>
            <a:spLocks noGrp="1"/>
          </p:cNvSpPr>
          <p:nvPr>
            <p:ph type="dt" sz="half" idx="10"/>
          </p:nvPr>
        </p:nvSpPr>
        <p:spPr/>
        <p:txBody>
          <a:bodyPr/>
          <a:lstStyle/>
          <a:p>
            <a:fld id="{B61BEF0D-F0BB-DE4B-95CE-6DB70DBA9567}" type="datetimeFigureOut">
              <a:rPr lang="en-US" smtClean="0"/>
              <a:pPr/>
              <a:t>12/24/2021</a:t>
            </a:fld>
            <a:endParaRPr lang="en-US" dirty="0"/>
          </a:p>
        </p:txBody>
      </p:sp>
      <p:sp>
        <p:nvSpPr>
          <p:cNvPr id="8" name="Footer Placeholder 7">
            <a:extLst>
              <a:ext uri="{FF2B5EF4-FFF2-40B4-BE49-F238E27FC236}">
                <a16:creationId xmlns:a16="http://schemas.microsoft.com/office/drawing/2014/main" id="{074230A1-5499-45E7-98B7-2D15305CB43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25074F1-ED67-46EE-AAB0-3F365CB2A23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5659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85877-51BC-4E5B-AE29-A59ADB8606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357C0A-B548-411A-9267-CB61F050D48F}"/>
              </a:ext>
            </a:extLst>
          </p:cNvPr>
          <p:cNvSpPr>
            <a:spLocks noGrp="1"/>
          </p:cNvSpPr>
          <p:nvPr>
            <p:ph type="dt" sz="half" idx="10"/>
          </p:nvPr>
        </p:nvSpPr>
        <p:spPr/>
        <p:txBody>
          <a:bodyPr/>
          <a:lstStyle/>
          <a:p>
            <a:fld id="{B61BEF0D-F0BB-DE4B-95CE-6DB70DBA9567}" type="datetimeFigureOut">
              <a:rPr lang="en-US" smtClean="0"/>
              <a:pPr/>
              <a:t>12/24/2021</a:t>
            </a:fld>
            <a:endParaRPr lang="en-US" dirty="0"/>
          </a:p>
        </p:txBody>
      </p:sp>
      <p:sp>
        <p:nvSpPr>
          <p:cNvPr id="4" name="Footer Placeholder 3">
            <a:extLst>
              <a:ext uri="{FF2B5EF4-FFF2-40B4-BE49-F238E27FC236}">
                <a16:creationId xmlns:a16="http://schemas.microsoft.com/office/drawing/2014/main" id="{4E6BAE98-9615-4BD3-B53D-D52BEDD8E99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FE54B45-F84D-404C-801D-4571957B81E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828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117C9F-DE8D-4E81-B1AE-3662150690C4}"/>
              </a:ext>
            </a:extLst>
          </p:cNvPr>
          <p:cNvSpPr>
            <a:spLocks noGrp="1"/>
          </p:cNvSpPr>
          <p:nvPr>
            <p:ph type="dt" sz="half" idx="10"/>
          </p:nvPr>
        </p:nvSpPr>
        <p:spPr/>
        <p:txBody>
          <a:bodyPr/>
          <a:lstStyle/>
          <a:p>
            <a:fld id="{B61BEF0D-F0BB-DE4B-95CE-6DB70DBA9567}" type="datetimeFigureOut">
              <a:rPr lang="en-US" smtClean="0"/>
              <a:pPr/>
              <a:t>12/24/2021</a:t>
            </a:fld>
            <a:endParaRPr lang="en-US" dirty="0"/>
          </a:p>
        </p:txBody>
      </p:sp>
      <p:sp>
        <p:nvSpPr>
          <p:cNvPr id="3" name="Footer Placeholder 2">
            <a:extLst>
              <a:ext uri="{FF2B5EF4-FFF2-40B4-BE49-F238E27FC236}">
                <a16:creationId xmlns:a16="http://schemas.microsoft.com/office/drawing/2014/main" id="{C12DB498-D3B4-4A25-964A-AF68CE61C27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0E0C6AD-969D-48E8-9127-9D64E124F62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8112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674A3-9F95-410F-9C3E-B0E989C502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99E63F-32DD-478F-87F0-29CF4CB36C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8BC35A-12F8-49E3-BE3A-1D88CB29D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1DD61F-91CF-4FBF-A236-5DA18529ACBE}"/>
              </a:ext>
            </a:extLst>
          </p:cNvPr>
          <p:cNvSpPr>
            <a:spLocks noGrp="1"/>
          </p:cNvSpPr>
          <p:nvPr>
            <p:ph type="dt" sz="half" idx="10"/>
          </p:nvPr>
        </p:nvSpPr>
        <p:spPr/>
        <p:txBody>
          <a:bodyPr/>
          <a:lstStyle/>
          <a:p>
            <a:fld id="{B61BEF0D-F0BB-DE4B-95CE-6DB70DBA9567}" type="datetimeFigureOut">
              <a:rPr lang="en-US" smtClean="0"/>
              <a:pPr/>
              <a:t>12/24/2021</a:t>
            </a:fld>
            <a:endParaRPr lang="en-US" dirty="0"/>
          </a:p>
        </p:txBody>
      </p:sp>
      <p:sp>
        <p:nvSpPr>
          <p:cNvPr id="6" name="Footer Placeholder 5">
            <a:extLst>
              <a:ext uri="{FF2B5EF4-FFF2-40B4-BE49-F238E27FC236}">
                <a16:creationId xmlns:a16="http://schemas.microsoft.com/office/drawing/2014/main" id="{2EDA1400-583C-461C-8B2B-E1D043036B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83F26A7-851B-4FD6-AE0C-43CF93FE043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7597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76D39-95DF-4755-85FB-BC0A2FF47D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091925-4805-4462-AEA7-5AD531C44A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567AC2-ABA3-47B0-B0E3-A59296E3BB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AE042F-F7AD-46AC-92CA-E6FBF5B10530}"/>
              </a:ext>
            </a:extLst>
          </p:cNvPr>
          <p:cNvSpPr>
            <a:spLocks noGrp="1"/>
          </p:cNvSpPr>
          <p:nvPr>
            <p:ph type="dt" sz="half" idx="10"/>
          </p:nvPr>
        </p:nvSpPr>
        <p:spPr/>
        <p:txBody>
          <a:bodyPr/>
          <a:lstStyle/>
          <a:p>
            <a:fld id="{B61BEF0D-F0BB-DE4B-95CE-6DB70DBA9567}" type="datetimeFigureOut">
              <a:rPr lang="en-US" smtClean="0"/>
              <a:pPr/>
              <a:t>12/24/2021</a:t>
            </a:fld>
            <a:endParaRPr lang="en-US" dirty="0"/>
          </a:p>
        </p:txBody>
      </p:sp>
      <p:sp>
        <p:nvSpPr>
          <p:cNvPr id="6" name="Footer Placeholder 5">
            <a:extLst>
              <a:ext uri="{FF2B5EF4-FFF2-40B4-BE49-F238E27FC236}">
                <a16:creationId xmlns:a16="http://schemas.microsoft.com/office/drawing/2014/main" id="{9D8D0BF6-69A7-475D-A27E-B4A84F4820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D1C40BC-A7E2-4FAE-BE6A-6973E3408A9D}"/>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5946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80549D-A3ED-4B21-8FE6-EF6463897E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2B7430-07D4-4380-976D-050969457E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02A090-4DD4-485A-8428-1464480DED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12/24/2021</a:t>
            </a:fld>
            <a:endParaRPr lang="en-US" dirty="0"/>
          </a:p>
        </p:txBody>
      </p:sp>
      <p:sp>
        <p:nvSpPr>
          <p:cNvPr id="5" name="Footer Placeholder 4">
            <a:extLst>
              <a:ext uri="{FF2B5EF4-FFF2-40B4-BE49-F238E27FC236}">
                <a16:creationId xmlns:a16="http://schemas.microsoft.com/office/drawing/2014/main" id="{D7C942EA-1947-4EE9-8DFB-E61900EB38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D50D6E8-779D-452E-AF33-9CCB632C4E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1067366"/>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E98D5-847F-43CE-9A4C-818409B1DFD8}"/>
              </a:ext>
            </a:extLst>
          </p:cNvPr>
          <p:cNvSpPr>
            <a:spLocks noGrp="1"/>
          </p:cNvSpPr>
          <p:nvPr>
            <p:ph type="ctrTitle"/>
          </p:nvPr>
        </p:nvSpPr>
        <p:spPr>
          <a:xfrm>
            <a:off x="457200" y="1099457"/>
            <a:ext cx="9829800" cy="435429"/>
          </a:xfrm>
        </p:spPr>
        <p:txBody>
          <a:bodyPr vert="horz" lIns="91440" tIns="45720" rIns="91440" bIns="45720" rtlCol="0" anchor="t">
            <a:noAutofit/>
          </a:bodyPr>
          <a:lstStyle/>
          <a:p>
            <a:r>
              <a:rPr lang="en-US" sz="2800" dirty="0">
                <a:effectLst>
                  <a:outerShdw blurRad="38100" dist="38100" dir="2700000" algn="tl">
                    <a:srgbClr val="000000">
                      <a:alpha val="43137"/>
                    </a:srgbClr>
                  </a:outerShdw>
                </a:effectLst>
                <a:highlight>
                  <a:srgbClr val="FFFF00"/>
                </a:highlight>
                <a:latin typeface="+mn-lt"/>
              </a:rPr>
              <a:t>Communion – The Body </a:t>
            </a:r>
            <a:br>
              <a:rPr lang="en-US" sz="2800" dirty="0">
                <a:effectLst>
                  <a:outerShdw blurRad="38100" dist="38100" dir="2700000" algn="tl">
                    <a:srgbClr val="000000">
                      <a:alpha val="43137"/>
                    </a:srgbClr>
                  </a:outerShdw>
                </a:effectLst>
                <a:highlight>
                  <a:srgbClr val="FFFF00"/>
                </a:highlight>
                <a:latin typeface="+mn-lt"/>
              </a:rPr>
            </a:br>
            <a:r>
              <a:rPr lang="en-US" sz="2800" dirty="0">
                <a:effectLst>
                  <a:outerShdw blurRad="38100" dist="38100" dir="2700000" algn="tl">
                    <a:srgbClr val="000000">
                      <a:alpha val="43137"/>
                    </a:srgbClr>
                  </a:outerShdw>
                </a:effectLst>
                <a:highlight>
                  <a:srgbClr val="FFFF00"/>
                </a:highlight>
                <a:latin typeface="+mn-lt"/>
              </a:rPr>
              <a:t>Ephesians 2:14 NKJV  </a:t>
            </a:r>
          </a:p>
        </p:txBody>
      </p:sp>
      <p:sp>
        <p:nvSpPr>
          <p:cNvPr id="3" name="Subtitle 2">
            <a:extLst>
              <a:ext uri="{FF2B5EF4-FFF2-40B4-BE49-F238E27FC236}">
                <a16:creationId xmlns:a16="http://schemas.microsoft.com/office/drawing/2014/main" id="{95A2EDF8-6647-41DA-AC25-E94B0F86AE91}"/>
              </a:ext>
            </a:extLst>
          </p:cNvPr>
          <p:cNvSpPr>
            <a:spLocks noGrp="1"/>
          </p:cNvSpPr>
          <p:nvPr>
            <p:ph type="subTitle" idx="1"/>
          </p:nvPr>
        </p:nvSpPr>
        <p:spPr>
          <a:xfrm>
            <a:off x="533402" y="1534886"/>
            <a:ext cx="9829800" cy="4267199"/>
          </a:xfrm>
        </p:spPr>
        <p:txBody>
          <a:bodyPr vert="horz" lIns="91440" tIns="45720" rIns="91440" bIns="45720" rtlCol="0">
            <a:normAutofit/>
          </a:bodyPr>
          <a:lstStyle/>
          <a:p>
            <a:pPr algn="l"/>
            <a:endParaRPr lang="en-US" sz="2800" b="1" baseline="30000" dirty="0"/>
          </a:p>
          <a:p>
            <a:pPr algn="l"/>
            <a:endParaRPr lang="en-US" sz="2800" b="1" baseline="30000" dirty="0"/>
          </a:p>
          <a:p>
            <a:pPr algn="l"/>
            <a:r>
              <a:rPr lang="en-US" sz="2600" b="1" baseline="30000" dirty="0">
                <a:effectLst>
                  <a:outerShdw blurRad="38100" dist="38100" dir="2700000" algn="tl">
                    <a:srgbClr val="000000">
                      <a:alpha val="43137"/>
                    </a:srgbClr>
                  </a:outerShdw>
                </a:effectLst>
                <a:latin typeface="Bahnschrift" panose="020B0502040204020203" pitchFamily="34" charset="0"/>
              </a:rPr>
              <a:t>14</a:t>
            </a:r>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For Christ himself has brought peace to us. He united Jews and Gentiles into one people when,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in his own body on the cross</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he broke down the wall of hostility that separated us.</a:t>
            </a:r>
            <a:endParaRPr lang="en-US" sz="2600" b="1" dirty="0">
              <a:solidFill>
                <a:schemeClr val="tx1">
                  <a:alpha val="55000"/>
                </a:schemeClr>
              </a:solidFill>
              <a:effectLst>
                <a:outerShdw blurRad="38100" dist="38100" dir="2700000" algn="tl">
                  <a:srgbClr val="000000">
                    <a:alpha val="43137"/>
                  </a:srgbClr>
                </a:outerShdw>
              </a:effectLst>
              <a:highlight>
                <a:srgbClr val="FFFF00"/>
              </a:highlight>
              <a:latin typeface="Bahnschrift" panose="020B0502040204020203" pitchFamily="34" charset="0"/>
            </a:endParaRPr>
          </a:p>
        </p:txBody>
      </p:sp>
      <p:pic>
        <p:nvPicPr>
          <p:cNvPr id="4" name="Picture 3" descr="Logo&#10;&#10;Description automatically generated">
            <a:extLst>
              <a:ext uri="{FF2B5EF4-FFF2-40B4-BE49-F238E27FC236}">
                <a16:creationId xmlns:a16="http://schemas.microsoft.com/office/drawing/2014/main" id="{DC760C19-DE60-4075-AE1A-2358CDB5F91A}"/>
              </a:ext>
            </a:extLst>
          </p:cNvPr>
          <p:cNvPicPr>
            <a:picLocks noChangeAspect="1"/>
          </p:cNvPicPr>
          <p:nvPr/>
        </p:nvPicPr>
        <p:blipFill>
          <a:blip r:embed="rId3"/>
          <a:stretch>
            <a:fillRect/>
          </a:stretch>
        </p:blipFill>
        <p:spPr>
          <a:xfrm>
            <a:off x="11285297" y="5684776"/>
            <a:ext cx="906703" cy="895989"/>
          </a:xfrm>
          <a:prstGeom prst="rect">
            <a:avLst/>
          </a:prstGeom>
        </p:spPr>
      </p:pic>
    </p:spTree>
    <p:extLst>
      <p:ext uri="{BB962C8B-B14F-4D97-AF65-F5344CB8AC3E}">
        <p14:creationId xmlns:p14="http://schemas.microsoft.com/office/powerpoint/2010/main" val="3564869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2">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2E98D5-847F-43CE-9A4C-818409B1DFD8}"/>
              </a:ext>
            </a:extLst>
          </p:cNvPr>
          <p:cNvSpPr>
            <a:spLocks noGrp="1"/>
          </p:cNvSpPr>
          <p:nvPr>
            <p:ph type="ctrTitle"/>
          </p:nvPr>
        </p:nvSpPr>
        <p:spPr>
          <a:xfrm>
            <a:off x="685800" y="881744"/>
            <a:ext cx="10820399" cy="925285"/>
          </a:xfrm>
        </p:spPr>
        <p:txBody>
          <a:bodyPr anchor="b">
            <a:normAutofit/>
          </a:bodyPr>
          <a:lstStyle/>
          <a:p>
            <a:r>
              <a:rPr lang="en-US" sz="2600" b="1" dirty="0">
                <a:effectLst>
                  <a:outerShdw blurRad="38100" dist="38100" dir="2700000" algn="tl">
                    <a:srgbClr val="000000">
                      <a:alpha val="43137"/>
                    </a:srgbClr>
                  </a:outerShdw>
                </a:effectLst>
                <a:highlight>
                  <a:srgbClr val="00FF00"/>
                </a:highlight>
                <a:latin typeface="Bahnschrift" panose="020B0502040204020203" pitchFamily="34" charset="0"/>
                <a:cs typeface="Calibri" panose="020F0502020204030204" pitchFamily="34" charset="0"/>
              </a:rPr>
              <a:t>An Orphan World – A Complaining People</a:t>
            </a:r>
          </a:p>
        </p:txBody>
      </p:sp>
      <p:sp>
        <p:nvSpPr>
          <p:cNvPr id="3" name="Subtitle 2">
            <a:extLst>
              <a:ext uri="{FF2B5EF4-FFF2-40B4-BE49-F238E27FC236}">
                <a16:creationId xmlns:a16="http://schemas.microsoft.com/office/drawing/2014/main" id="{95A2EDF8-6647-41DA-AC25-E94B0F86AE91}"/>
              </a:ext>
            </a:extLst>
          </p:cNvPr>
          <p:cNvSpPr>
            <a:spLocks noGrp="1"/>
          </p:cNvSpPr>
          <p:nvPr>
            <p:ph type="subTitle" idx="1"/>
          </p:nvPr>
        </p:nvSpPr>
        <p:spPr>
          <a:xfrm>
            <a:off x="789727" y="1807029"/>
            <a:ext cx="10548257" cy="4071256"/>
          </a:xfrm>
        </p:spPr>
        <p:txBody>
          <a:bodyPr anchor="t">
            <a:normAutofit/>
          </a:bodyPr>
          <a:lstStyle/>
          <a:p>
            <a:pPr algn="l"/>
            <a:r>
              <a:rPr lang="en-US" sz="2600" b="1" dirty="0">
                <a:effectLst>
                  <a:outerShdw blurRad="38100" dist="38100" dir="2700000" algn="tl">
                    <a:srgbClr val="000000">
                      <a:alpha val="43137"/>
                    </a:srgbClr>
                  </a:outerShdw>
                </a:effectLst>
                <a:latin typeface="Bahnschrift" panose="020B0502040204020203" pitchFamily="34" charset="0"/>
              </a:rPr>
              <a:t>Numbers 16:41, 48- 49 NKJV</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41 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On the next day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all the congregation of the children of Israel complained against Moses and Aaron, saying, “You have killed the people of the </a:t>
            </a:r>
            <a:r>
              <a:rPr lang="en-US" sz="2600" b="1" i="0" cap="small" dirty="0">
                <a:solidFill>
                  <a:srgbClr val="000000"/>
                </a:solidFill>
                <a:effectLst>
                  <a:outerShdw blurRad="38100" dist="38100" dir="2700000" algn="tl">
                    <a:srgbClr val="000000">
                      <a:alpha val="43137"/>
                    </a:srgbClr>
                  </a:outerShdw>
                </a:effectLst>
                <a:latin typeface="Bahnschrift" panose="020B0502040204020203" pitchFamily="34" charset="0"/>
              </a:rPr>
              <a:t>Lord</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48 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And he stood between the dead and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the living</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so the plague was stopped. </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49 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Now those who died in the plague were fourteen thousand seven hundred, besides those who died in the Korah incident.</a:t>
            </a:r>
          </a:p>
        </p:txBody>
      </p:sp>
      <p:pic>
        <p:nvPicPr>
          <p:cNvPr id="4" name="Picture 3" descr="Logo&#10;&#10;Description automatically generated">
            <a:extLst>
              <a:ext uri="{FF2B5EF4-FFF2-40B4-BE49-F238E27FC236}">
                <a16:creationId xmlns:a16="http://schemas.microsoft.com/office/drawing/2014/main" id="{DC760C19-DE60-4075-AE1A-2358CDB5F91A}"/>
              </a:ext>
            </a:extLst>
          </p:cNvPr>
          <p:cNvPicPr>
            <a:picLocks noChangeAspect="1"/>
          </p:cNvPicPr>
          <p:nvPr/>
        </p:nvPicPr>
        <p:blipFill>
          <a:blip r:embed="rId3"/>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1353933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2">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2E98D5-847F-43CE-9A4C-818409B1DFD8}"/>
              </a:ext>
            </a:extLst>
          </p:cNvPr>
          <p:cNvSpPr>
            <a:spLocks noGrp="1"/>
          </p:cNvSpPr>
          <p:nvPr>
            <p:ph type="ctrTitle"/>
          </p:nvPr>
        </p:nvSpPr>
        <p:spPr>
          <a:xfrm>
            <a:off x="685800" y="881744"/>
            <a:ext cx="10820399" cy="925285"/>
          </a:xfrm>
        </p:spPr>
        <p:txBody>
          <a:bodyPr anchor="b">
            <a:normAutofit/>
          </a:bodyPr>
          <a:lstStyle/>
          <a:p>
            <a:r>
              <a:rPr lang="en-US" sz="2600" b="1" dirty="0">
                <a:effectLst>
                  <a:outerShdw blurRad="38100" dist="38100" dir="2700000" algn="tl">
                    <a:srgbClr val="000000">
                      <a:alpha val="43137"/>
                    </a:srgbClr>
                  </a:outerShdw>
                </a:effectLst>
                <a:highlight>
                  <a:srgbClr val="00FF00"/>
                </a:highlight>
                <a:latin typeface="Bahnschrift" panose="020B0502040204020203" pitchFamily="34" charset="0"/>
                <a:cs typeface="Calibri" panose="020F0502020204030204" pitchFamily="34" charset="0"/>
              </a:rPr>
              <a:t>An Orphan World – Cannot Glow in the Face</a:t>
            </a:r>
          </a:p>
        </p:txBody>
      </p:sp>
      <p:sp>
        <p:nvSpPr>
          <p:cNvPr id="3" name="Subtitle 2">
            <a:extLst>
              <a:ext uri="{FF2B5EF4-FFF2-40B4-BE49-F238E27FC236}">
                <a16:creationId xmlns:a16="http://schemas.microsoft.com/office/drawing/2014/main" id="{95A2EDF8-6647-41DA-AC25-E94B0F86AE91}"/>
              </a:ext>
            </a:extLst>
          </p:cNvPr>
          <p:cNvSpPr>
            <a:spLocks noGrp="1"/>
          </p:cNvSpPr>
          <p:nvPr>
            <p:ph type="subTitle" idx="1"/>
          </p:nvPr>
        </p:nvSpPr>
        <p:spPr>
          <a:xfrm>
            <a:off x="789727" y="1807029"/>
            <a:ext cx="10548257" cy="4071256"/>
          </a:xfrm>
        </p:spPr>
        <p:txBody>
          <a:bodyPr anchor="t">
            <a:normAutofit/>
          </a:bodyPr>
          <a:lstStyle/>
          <a:p>
            <a:pPr algn="l"/>
            <a:r>
              <a:rPr lang="en-US" sz="2600" b="1" dirty="0">
                <a:effectLst>
                  <a:outerShdw blurRad="38100" dist="38100" dir="2700000" algn="tl">
                    <a:srgbClr val="000000">
                      <a:alpha val="43137"/>
                    </a:srgbClr>
                  </a:outerShdw>
                </a:effectLst>
                <a:latin typeface="Bahnschrift" panose="020B0502040204020203" pitchFamily="34" charset="0"/>
              </a:rPr>
              <a:t>Numbers 6:22-27 MSG</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22-23 </a:t>
            </a:r>
            <a:r>
              <a:rPr lang="en-US" sz="2600" b="1" i="0" cap="small" dirty="0">
                <a:solidFill>
                  <a:srgbClr val="000000"/>
                </a:solidFill>
                <a:effectLst>
                  <a:outerShdw blurRad="38100" dist="38100" dir="2700000" algn="tl">
                    <a:srgbClr val="000000">
                      <a:alpha val="43137"/>
                    </a:srgbClr>
                  </a:outerShdw>
                </a:effectLst>
                <a:latin typeface="Bahnschrift" panose="020B0502040204020203" pitchFamily="34" charset="0"/>
              </a:rPr>
              <a:t>God</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spoke to Moses: “Tell Aaron and his sons, This is how you are to bless the People of Israel. Say to them,</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24 </a:t>
            </a:r>
            <a:r>
              <a:rPr lang="en-US" sz="2600" b="1" i="0" cap="small" dirty="0">
                <a:solidFill>
                  <a:srgbClr val="000000"/>
                </a:solidFill>
                <a:effectLst>
                  <a:outerShdw blurRad="38100" dist="38100" dir="2700000" algn="tl">
                    <a:srgbClr val="000000">
                      <a:alpha val="43137"/>
                    </a:srgbClr>
                  </a:outerShdw>
                </a:effectLst>
                <a:latin typeface="Bahnschrift" panose="020B0502040204020203" pitchFamily="34" charset="0"/>
              </a:rPr>
              <a:t>God</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bless you and keep you,</a:t>
            </a:r>
            <a:b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br>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25 </a:t>
            </a:r>
            <a:r>
              <a:rPr lang="en-US" sz="2600" b="1" i="0" cap="small" dirty="0">
                <a:solidFill>
                  <a:srgbClr val="000000"/>
                </a:solidFill>
                <a:effectLst>
                  <a:outerShdw blurRad="38100" dist="38100" dir="2700000" algn="tl">
                    <a:srgbClr val="000000">
                      <a:alpha val="43137"/>
                    </a:srgbClr>
                  </a:outerShdw>
                </a:effectLst>
                <a:latin typeface="Bahnschrift" panose="020B0502040204020203" pitchFamily="34" charset="0"/>
              </a:rPr>
              <a:t>God</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smile on you and gift you,</a:t>
            </a:r>
            <a:b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br>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26 </a:t>
            </a:r>
            <a:r>
              <a:rPr lang="en-US" sz="2600" b="1" i="0" cap="small"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God</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 look you full in the face</a:t>
            </a:r>
            <a:b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b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and make you prosper.</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27 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In so doing,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they will place my name on the People of Israel</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a:t>
            </a:r>
          </a:p>
          <a:p>
            <a:pPr algn="l"/>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I will confirm it by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blessing them</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a:t>
            </a:r>
          </a:p>
        </p:txBody>
      </p:sp>
      <p:pic>
        <p:nvPicPr>
          <p:cNvPr id="4" name="Picture 3" descr="Logo&#10;&#10;Description automatically generated">
            <a:extLst>
              <a:ext uri="{FF2B5EF4-FFF2-40B4-BE49-F238E27FC236}">
                <a16:creationId xmlns:a16="http://schemas.microsoft.com/office/drawing/2014/main" id="{DC760C19-DE60-4075-AE1A-2358CDB5F91A}"/>
              </a:ext>
            </a:extLst>
          </p:cNvPr>
          <p:cNvPicPr>
            <a:picLocks noChangeAspect="1"/>
          </p:cNvPicPr>
          <p:nvPr/>
        </p:nvPicPr>
        <p:blipFill>
          <a:blip r:embed="rId3"/>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2695899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2">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2E98D5-847F-43CE-9A4C-818409B1DFD8}"/>
              </a:ext>
            </a:extLst>
          </p:cNvPr>
          <p:cNvSpPr>
            <a:spLocks noGrp="1"/>
          </p:cNvSpPr>
          <p:nvPr>
            <p:ph type="ctrTitle"/>
          </p:nvPr>
        </p:nvSpPr>
        <p:spPr>
          <a:xfrm>
            <a:off x="685800" y="881744"/>
            <a:ext cx="10820399" cy="925285"/>
          </a:xfrm>
        </p:spPr>
        <p:txBody>
          <a:bodyPr anchor="b">
            <a:normAutofit/>
          </a:bodyPr>
          <a:lstStyle/>
          <a:p>
            <a:r>
              <a:rPr lang="en-US" sz="2600" b="1" dirty="0">
                <a:effectLst>
                  <a:outerShdw blurRad="38100" dist="38100" dir="2700000" algn="tl">
                    <a:srgbClr val="000000">
                      <a:alpha val="43137"/>
                    </a:srgbClr>
                  </a:outerShdw>
                </a:effectLst>
                <a:highlight>
                  <a:srgbClr val="00FF00"/>
                </a:highlight>
                <a:latin typeface="Bahnschrift" panose="020B0502040204020203" pitchFamily="34" charset="0"/>
                <a:cs typeface="Calibri" panose="020F0502020204030204" pitchFamily="34" charset="0"/>
              </a:rPr>
              <a:t>Father (God) Can Only Be Revealed Through His Son</a:t>
            </a:r>
          </a:p>
        </p:txBody>
      </p:sp>
      <p:sp>
        <p:nvSpPr>
          <p:cNvPr id="3" name="Subtitle 2">
            <a:extLst>
              <a:ext uri="{FF2B5EF4-FFF2-40B4-BE49-F238E27FC236}">
                <a16:creationId xmlns:a16="http://schemas.microsoft.com/office/drawing/2014/main" id="{95A2EDF8-6647-41DA-AC25-E94B0F86AE91}"/>
              </a:ext>
            </a:extLst>
          </p:cNvPr>
          <p:cNvSpPr>
            <a:spLocks noGrp="1"/>
          </p:cNvSpPr>
          <p:nvPr>
            <p:ph type="subTitle" idx="1"/>
          </p:nvPr>
        </p:nvSpPr>
        <p:spPr>
          <a:xfrm>
            <a:off x="789727" y="1807029"/>
            <a:ext cx="10548257" cy="4071256"/>
          </a:xfrm>
        </p:spPr>
        <p:txBody>
          <a:bodyPr anchor="t">
            <a:normAutofit/>
          </a:bodyPr>
          <a:lstStyle/>
          <a:p>
            <a:pPr algn="l"/>
            <a:r>
              <a:rPr lang="en-US" sz="2600" b="1" dirty="0">
                <a:effectLst>
                  <a:outerShdw blurRad="38100" dist="38100" dir="2700000" algn="tl">
                    <a:srgbClr val="000000">
                      <a:alpha val="43137"/>
                    </a:srgbClr>
                  </a:outerShdw>
                </a:effectLst>
                <a:latin typeface="Bahnschrift" panose="020B0502040204020203" pitchFamily="34" charset="0"/>
              </a:rPr>
              <a:t>Luke 1:31, 34-35 ESV</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31 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And behold,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you will conceive in your womb and bear a son</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and you shall call his name Jesus. </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34 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And Mary said to the angel, “How will this be, since I am a virgin?”</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35 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And the angel answered her,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The Holy Spirit will come upon you</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and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the power of the Most High will overshadow you</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therefore the child to be born will be called holy—</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the Son of God</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a:t>
            </a:r>
          </a:p>
          <a:p>
            <a:pPr algn="l"/>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a:t>
            </a:r>
          </a:p>
          <a:p>
            <a:pPr algn="l"/>
            <a:endParaRPr lang="en-US" sz="1400" dirty="0">
              <a:solidFill>
                <a:schemeClr val="tx1">
                  <a:lumMod val="65000"/>
                  <a:lumOff val="35000"/>
                </a:schemeClr>
              </a:solidFill>
            </a:endParaRPr>
          </a:p>
        </p:txBody>
      </p:sp>
      <p:pic>
        <p:nvPicPr>
          <p:cNvPr id="4" name="Picture 3" descr="Logo&#10;&#10;Description automatically generated">
            <a:extLst>
              <a:ext uri="{FF2B5EF4-FFF2-40B4-BE49-F238E27FC236}">
                <a16:creationId xmlns:a16="http://schemas.microsoft.com/office/drawing/2014/main" id="{DC760C19-DE60-4075-AE1A-2358CDB5F91A}"/>
              </a:ext>
            </a:extLst>
          </p:cNvPr>
          <p:cNvPicPr>
            <a:picLocks noChangeAspect="1"/>
          </p:cNvPicPr>
          <p:nvPr/>
        </p:nvPicPr>
        <p:blipFill>
          <a:blip r:embed="rId3"/>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1169513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2">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2E98D5-847F-43CE-9A4C-818409B1DFD8}"/>
              </a:ext>
            </a:extLst>
          </p:cNvPr>
          <p:cNvSpPr>
            <a:spLocks noGrp="1"/>
          </p:cNvSpPr>
          <p:nvPr>
            <p:ph type="ctrTitle"/>
          </p:nvPr>
        </p:nvSpPr>
        <p:spPr>
          <a:xfrm>
            <a:off x="685800" y="881744"/>
            <a:ext cx="10820399" cy="925285"/>
          </a:xfrm>
        </p:spPr>
        <p:txBody>
          <a:bodyPr anchor="b">
            <a:normAutofit/>
          </a:bodyPr>
          <a:lstStyle/>
          <a:p>
            <a:r>
              <a:rPr lang="en-US" sz="2600" b="1" dirty="0">
                <a:effectLst>
                  <a:outerShdw blurRad="38100" dist="38100" dir="2700000" algn="tl">
                    <a:srgbClr val="000000">
                      <a:alpha val="43137"/>
                    </a:srgbClr>
                  </a:outerShdw>
                </a:effectLst>
                <a:highlight>
                  <a:srgbClr val="00FF00"/>
                </a:highlight>
                <a:latin typeface="Bahnschrift" panose="020B0502040204020203" pitchFamily="34" charset="0"/>
                <a:cs typeface="Calibri" panose="020F0502020204030204" pitchFamily="34" charset="0"/>
              </a:rPr>
              <a:t>His Son Is All Supernatural And All Natural</a:t>
            </a:r>
          </a:p>
        </p:txBody>
      </p:sp>
      <p:sp>
        <p:nvSpPr>
          <p:cNvPr id="3" name="Subtitle 2">
            <a:extLst>
              <a:ext uri="{FF2B5EF4-FFF2-40B4-BE49-F238E27FC236}">
                <a16:creationId xmlns:a16="http://schemas.microsoft.com/office/drawing/2014/main" id="{95A2EDF8-6647-41DA-AC25-E94B0F86AE91}"/>
              </a:ext>
            </a:extLst>
          </p:cNvPr>
          <p:cNvSpPr>
            <a:spLocks noGrp="1"/>
          </p:cNvSpPr>
          <p:nvPr>
            <p:ph type="subTitle" idx="1"/>
          </p:nvPr>
        </p:nvSpPr>
        <p:spPr>
          <a:xfrm>
            <a:off x="789727" y="1807029"/>
            <a:ext cx="10548257" cy="4071256"/>
          </a:xfrm>
        </p:spPr>
        <p:txBody>
          <a:bodyPr anchor="t">
            <a:normAutofit/>
          </a:bodyPr>
          <a:lstStyle/>
          <a:p>
            <a:pPr algn="l"/>
            <a:r>
              <a:rPr lang="en-US" sz="2600" b="1" dirty="0">
                <a:effectLst>
                  <a:outerShdw blurRad="38100" dist="38100" dir="2700000" algn="tl">
                    <a:srgbClr val="000000">
                      <a:alpha val="43137"/>
                    </a:srgbClr>
                  </a:outerShdw>
                </a:effectLst>
                <a:latin typeface="Bahnschrift" panose="020B0502040204020203" pitchFamily="34" charset="0"/>
              </a:rPr>
              <a:t>Luke 1:31-33 NLT</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31 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You will conceive and give birth to a son, and you will name him Jesus. </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32 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He will be very great and will be called the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Son of the Most High</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The Lord God will give him the throne of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his ancestor David</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33 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And he will reign over Israel forever; his Kingdom will never end!” </a:t>
            </a:r>
          </a:p>
          <a:p>
            <a:pPr algn="l"/>
            <a:endParaRPr lang="en-US" sz="2600" b="1" dirty="0">
              <a:solidFill>
                <a:srgbClr val="000000"/>
              </a:solidFill>
              <a:effectLst>
                <a:outerShdw blurRad="38100" dist="38100" dir="2700000" algn="tl">
                  <a:srgbClr val="000000">
                    <a:alpha val="43137"/>
                  </a:srgbClr>
                </a:outerShdw>
              </a:effectLst>
              <a:latin typeface="Bahnschrift" panose="020B0502040204020203" pitchFamily="34" charset="0"/>
            </a:endParaRPr>
          </a:p>
          <a:p>
            <a:pPr algn="l"/>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Virgin birth as a sign of God with us (Immanuel – Isaiah 7:14); never leaves us, never forsakes us;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breaking ground for grace dispensation </a:t>
            </a:r>
          </a:p>
          <a:p>
            <a:pPr algn="l"/>
            <a:endParaRPr lang="en-US" sz="1400" dirty="0">
              <a:solidFill>
                <a:schemeClr val="tx1">
                  <a:lumMod val="65000"/>
                  <a:lumOff val="35000"/>
                </a:schemeClr>
              </a:solidFill>
            </a:endParaRPr>
          </a:p>
        </p:txBody>
      </p:sp>
      <p:pic>
        <p:nvPicPr>
          <p:cNvPr id="4" name="Picture 3" descr="Logo&#10;&#10;Description automatically generated">
            <a:extLst>
              <a:ext uri="{FF2B5EF4-FFF2-40B4-BE49-F238E27FC236}">
                <a16:creationId xmlns:a16="http://schemas.microsoft.com/office/drawing/2014/main" id="{DC760C19-DE60-4075-AE1A-2358CDB5F91A}"/>
              </a:ext>
            </a:extLst>
          </p:cNvPr>
          <p:cNvPicPr>
            <a:picLocks noChangeAspect="1"/>
          </p:cNvPicPr>
          <p:nvPr/>
        </p:nvPicPr>
        <p:blipFill>
          <a:blip r:embed="rId3"/>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2037197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2">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2E98D5-847F-43CE-9A4C-818409B1DFD8}"/>
              </a:ext>
            </a:extLst>
          </p:cNvPr>
          <p:cNvSpPr>
            <a:spLocks noGrp="1"/>
          </p:cNvSpPr>
          <p:nvPr>
            <p:ph type="ctrTitle"/>
          </p:nvPr>
        </p:nvSpPr>
        <p:spPr>
          <a:xfrm>
            <a:off x="685800" y="881744"/>
            <a:ext cx="10820399" cy="925285"/>
          </a:xfrm>
        </p:spPr>
        <p:txBody>
          <a:bodyPr anchor="b">
            <a:normAutofit/>
          </a:bodyPr>
          <a:lstStyle/>
          <a:p>
            <a:r>
              <a:rPr lang="en-US" sz="2600" b="1" dirty="0">
                <a:effectLst>
                  <a:outerShdw blurRad="38100" dist="38100" dir="2700000" algn="tl">
                    <a:srgbClr val="000000">
                      <a:alpha val="43137"/>
                    </a:srgbClr>
                  </a:outerShdw>
                </a:effectLst>
                <a:highlight>
                  <a:srgbClr val="00FF00"/>
                </a:highlight>
                <a:latin typeface="Bahnschrift" panose="020B0502040204020203" pitchFamily="34" charset="0"/>
                <a:cs typeface="Calibri" panose="020F0502020204030204" pitchFamily="34" charset="0"/>
              </a:rPr>
              <a:t>A Father Is Best Revealed Through All His Children</a:t>
            </a:r>
          </a:p>
        </p:txBody>
      </p:sp>
      <p:sp>
        <p:nvSpPr>
          <p:cNvPr id="3" name="Subtitle 2">
            <a:extLst>
              <a:ext uri="{FF2B5EF4-FFF2-40B4-BE49-F238E27FC236}">
                <a16:creationId xmlns:a16="http://schemas.microsoft.com/office/drawing/2014/main" id="{95A2EDF8-6647-41DA-AC25-E94B0F86AE91}"/>
              </a:ext>
            </a:extLst>
          </p:cNvPr>
          <p:cNvSpPr>
            <a:spLocks noGrp="1"/>
          </p:cNvSpPr>
          <p:nvPr>
            <p:ph type="subTitle" idx="1"/>
          </p:nvPr>
        </p:nvSpPr>
        <p:spPr>
          <a:xfrm>
            <a:off x="789727" y="1807029"/>
            <a:ext cx="10548257" cy="4071256"/>
          </a:xfrm>
        </p:spPr>
        <p:txBody>
          <a:bodyPr anchor="t">
            <a:normAutofit/>
          </a:bodyPr>
          <a:lstStyle/>
          <a:p>
            <a:pPr algn="l"/>
            <a:r>
              <a:rPr lang="en-US" sz="2600" b="1" dirty="0">
                <a:effectLst>
                  <a:outerShdw blurRad="38100" dist="38100" dir="2700000" algn="tl">
                    <a:srgbClr val="000000">
                      <a:alpha val="43137"/>
                    </a:srgbClr>
                  </a:outerShdw>
                </a:effectLst>
                <a:latin typeface="Bahnschrift" panose="020B0502040204020203" pitchFamily="34" charset="0"/>
              </a:rPr>
              <a:t>Ephesians 2:14-15 TPT</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14 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Our reconciling “Peace” is Jesus</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He has made Jew and non-Jew one </a:t>
            </a:r>
            <a:r>
              <a:rPr lang="en-US" sz="2600" b="1" i="1" dirty="0">
                <a:solidFill>
                  <a:srgbClr val="000000"/>
                </a:solidFill>
                <a:effectLst>
                  <a:outerShdw blurRad="38100" dist="38100" dir="2700000" algn="tl">
                    <a:srgbClr val="000000">
                      <a:alpha val="43137"/>
                    </a:srgbClr>
                  </a:outerShdw>
                </a:effectLst>
                <a:latin typeface="Bahnschrift" panose="020B0502040204020203" pitchFamily="34" charset="0"/>
              </a:rPr>
              <a:t>in Christ</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a:t>
            </a:r>
            <a:r>
              <a:rPr lang="en-US" sz="2600" b="1" i="1" dirty="0">
                <a:solidFill>
                  <a:srgbClr val="000000"/>
                </a:solidFill>
                <a:effectLst>
                  <a:outerShdw blurRad="38100" dist="38100" dir="2700000" algn="tl">
                    <a:srgbClr val="000000">
                      <a:alpha val="43137"/>
                    </a:srgbClr>
                  </a:outerShdw>
                </a:effectLst>
                <a:latin typeface="Bahnschrift" panose="020B0502040204020203" pitchFamily="34" charset="0"/>
              </a:rPr>
              <a:t>By dying as our sacrifice</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he has broken down every wall of prejudice that separated us </a:t>
            </a:r>
            <a:r>
              <a:rPr lang="en-US" sz="2600" b="1" i="1" dirty="0">
                <a:solidFill>
                  <a:srgbClr val="000000"/>
                </a:solidFill>
                <a:effectLst>
                  <a:outerShdw blurRad="38100" dist="38100" dir="2700000" algn="tl">
                    <a:srgbClr val="000000">
                      <a:alpha val="43137"/>
                    </a:srgbClr>
                  </a:outerShdw>
                </a:effectLst>
                <a:latin typeface="Bahnschrift" panose="020B0502040204020203" pitchFamily="34" charset="0"/>
              </a:rPr>
              <a:t>and </a:t>
            </a:r>
            <a:r>
              <a:rPr lang="en-US" sz="2600" b="1" i="1"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has now made us equal through our union with Christ</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 </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15 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Ethnic hatred has been dissolved by the crucifixion of his precious body on the cross. The legal code that stood condemning every one of us has now been repealed </a:t>
            </a:r>
            <a:r>
              <a:rPr lang="en-US" sz="2600" b="1" i="1" dirty="0">
                <a:solidFill>
                  <a:srgbClr val="000000"/>
                </a:solidFill>
                <a:effectLst>
                  <a:outerShdw blurRad="38100" dist="38100" dir="2700000" algn="tl">
                    <a:srgbClr val="000000">
                      <a:alpha val="43137"/>
                    </a:srgbClr>
                  </a:outerShdw>
                </a:effectLst>
                <a:latin typeface="Bahnschrift" panose="020B0502040204020203" pitchFamily="34" charset="0"/>
              </a:rPr>
              <a:t>by his command</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His triune essence has made peace between us by starting over—</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forming one new race of humanity, Jews and non-Jews fused together in himself</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a:t>
            </a:r>
            <a:endParaRPr lang="en-US" sz="2600" b="1" dirty="0">
              <a:solidFill>
                <a:schemeClr val="tx1">
                  <a:lumMod val="65000"/>
                  <a:lumOff val="35000"/>
                </a:schemeClr>
              </a:solidFill>
              <a:effectLst>
                <a:outerShdw blurRad="38100" dist="38100" dir="2700000" algn="tl">
                  <a:srgbClr val="000000">
                    <a:alpha val="43137"/>
                  </a:srgbClr>
                </a:outerShdw>
              </a:effectLst>
              <a:latin typeface="Bahnschrift" panose="020B0502040204020203" pitchFamily="34" charset="0"/>
            </a:endParaRPr>
          </a:p>
        </p:txBody>
      </p:sp>
      <p:pic>
        <p:nvPicPr>
          <p:cNvPr id="4" name="Picture 3" descr="Logo&#10;&#10;Description automatically generated">
            <a:extLst>
              <a:ext uri="{FF2B5EF4-FFF2-40B4-BE49-F238E27FC236}">
                <a16:creationId xmlns:a16="http://schemas.microsoft.com/office/drawing/2014/main" id="{DC760C19-DE60-4075-AE1A-2358CDB5F91A}"/>
              </a:ext>
            </a:extLst>
          </p:cNvPr>
          <p:cNvPicPr>
            <a:picLocks noChangeAspect="1"/>
          </p:cNvPicPr>
          <p:nvPr/>
        </p:nvPicPr>
        <p:blipFill>
          <a:blip r:embed="rId3"/>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707866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2">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2E98D5-847F-43CE-9A4C-818409B1DFD8}"/>
              </a:ext>
            </a:extLst>
          </p:cNvPr>
          <p:cNvSpPr>
            <a:spLocks noGrp="1"/>
          </p:cNvSpPr>
          <p:nvPr>
            <p:ph type="ctrTitle"/>
          </p:nvPr>
        </p:nvSpPr>
        <p:spPr>
          <a:xfrm>
            <a:off x="685800" y="881744"/>
            <a:ext cx="10820399" cy="925285"/>
          </a:xfrm>
        </p:spPr>
        <p:txBody>
          <a:bodyPr anchor="b">
            <a:normAutofit/>
          </a:bodyPr>
          <a:lstStyle/>
          <a:p>
            <a:r>
              <a:rPr lang="en-US" sz="2600" b="1" dirty="0">
                <a:effectLst>
                  <a:outerShdw blurRad="38100" dist="38100" dir="2700000" algn="tl">
                    <a:srgbClr val="000000">
                      <a:alpha val="43137"/>
                    </a:srgbClr>
                  </a:outerShdw>
                </a:effectLst>
                <a:highlight>
                  <a:srgbClr val="00FF00"/>
                </a:highlight>
                <a:latin typeface="Bahnschrift" panose="020B0502040204020203" pitchFamily="34" charset="0"/>
                <a:cs typeface="Calibri" panose="020F0502020204030204" pitchFamily="34" charset="0"/>
              </a:rPr>
              <a:t>Jesus Came to Reveal The Father – Some Examples</a:t>
            </a:r>
          </a:p>
        </p:txBody>
      </p:sp>
      <p:sp>
        <p:nvSpPr>
          <p:cNvPr id="3" name="Subtitle 2">
            <a:extLst>
              <a:ext uri="{FF2B5EF4-FFF2-40B4-BE49-F238E27FC236}">
                <a16:creationId xmlns:a16="http://schemas.microsoft.com/office/drawing/2014/main" id="{95A2EDF8-6647-41DA-AC25-E94B0F86AE91}"/>
              </a:ext>
            </a:extLst>
          </p:cNvPr>
          <p:cNvSpPr>
            <a:spLocks noGrp="1"/>
          </p:cNvSpPr>
          <p:nvPr>
            <p:ph type="subTitle" idx="1"/>
          </p:nvPr>
        </p:nvSpPr>
        <p:spPr>
          <a:xfrm>
            <a:off x="789727" y="1807029"/>
            <a:ext cx="10548257" cy="4071256"/>
          </a:xfrm>
        </p:spPr>
        <p:txBody>
          <a:bodyPr anchor="t">
            <a:normAutofit/>
          </a:bodyPr>
          <a:lstStyle/>
          <a:p>
            <a:pPr marL="457200" indent="-457200" algn="l">
              <a:buFontTx/>
              <a:buChar char="-"/>
            </a:pPr>
            <a:r>
              <a:rPr lang="en-US" sz="2600" b="1" dirty="0">
                <a:effectLst>
                  <a:outerShdw blurRad="38100" dist="38100" dir="2700000" algn="tl">
                    <a:srgbClr val="000000">
                      <a:alpha val="43137"/>
                    </a:srgbClr>
                  </a:outerShdw>
                </a:effectLst>
                <a:latin typeface="Bahnschrift" panose="020B0502040204020203" pitchFamily="34" charset="0"/>
              </a:rPr>
              <a:t>Mystery of marriage supper of the Lamb: John 2:1-21, Rev 19:6-9</a:t>
            </a:r>
          </a:p>
          <a:p>
            <a:pPr marL="457200" indent="-457200" algn="l">
              <a:buFontTx/>
              <a:buChar char="-"/>
            </a:pPr>
            <a:r>
              <a:rPr lang="en-US" sz="2600" b="1" dirty="0">
                <a:effectLst>
                  <a:outerShdw blurRad="38100" dist="38100" dir="2700000" algn="tl">
                    <a:srgbClr val="000000">
                      <a:alpha val="43137"/>
                    </a:srgbClr>
                  </a:outerShdw>
                </a:effectLst>
                <a:latin typeface="Bahnschrift" panose="020B0502040204020203" pitchFamily="34" charset="0"/>
              </a:rPr>
              <a:t>Sacrificial: John 3:16</a:t>
            </a:r>
          </a:p>
          <a:p>
            <a:pPr marL="457200" indent="-457200" algn="l">
              <a:buFontTx/>
              <a:buChar char="-"/>
            </a:pPr>
            <a:r>
              <a:rPr lang="en-US" sz="2600" b="1" dirty="0">
                <a:effectLst>
                  <a:outerShdw blurRad="38100" dist="38100" dir="2700000" algn="tl">
                    <a:srgbClr val="000000">
                      <a:alpha val="43137"/>
                    </a:srgbClr>
                  </a:outerShdw>
                </a:effectLst>
                <a:latin typeface="Bahnschrift" panose="020B0502040204020203" pitchFamily="34" charset="0"/>
              </a:rPr>
              <a:t>Do the will of The Father: John 5:19-20</a:t>
            </a:r>
          </a:p>
          <a:p>
            <a:pPr marL="457200" indent="-457200" algn="l">
              <a:buFontTx/>
              <a:buChar char="-"/>
            </a:pPr>
            <a:r>
              <a:rPr lang="en-US" sz="2600" b="1" dirty="0">
                <a:effectLst>
                  <a:outerShdw blurRad="38100" dist="38100" dir="2700000" algn="tl">
                    <a:srgbClr val="000000">
                      <a:alpha val="43137"/>
                    </a:srgbClr>
                  </a:outerShdw>
                </a:effectLst>
                <a:latin typeface="Bahnschrift" panose="020B0502040204020203" pitchFamily="34" charset="0"/>
              </a:rPr>
              <a:t>The Kingdom is a family affair: Matthew 6:9-10</a:t>
            </a:r>
          </a:p>
          <a:p>
            <a:pPr marL="457200" indent="-457200" algn="l">
              <a:buFontTx/>
              <a:buChar char="-"/>
            </a:pPr>
            <a:r>
              <a:rPr lang="en-US" sz="2600" b="1" dirty="0">
                <a:effectLst>
                  <a:outerShdw blurRad="38100" dist="38100" dir="2700000" algn="tl">
                    <a:srgbClr val="000000">
                      <a:alpha val="43137"/>
                    </a:srgbClr>
                  </a:outerShdw>
                </a:effectLst>
                <a:latin typeface="Bahnschrift" panose="020B0502040204020203" pitchFamily="34" charset="0"/>
              </a:rPr>
              <a:t>You see The Father when you see Christ: John 12:45</a:t>
            </a:r>
          </a:p>
          <a:p>
            <a:pPr marL="457200" indent="-457200" algn="l">
              <a:buFontTx/>
              <a:buChar char="-"/>
            </a:pPr>
            <a:r>
              <a:rPr lang="en-US" sz="2600" b="1" dirty="0">
                <a:effectLst>
                  <a:outerShdw blurRad="38100" dist="38100" dir="2700000" algn="tl">
                    <a:srgbClr val="000000">
                      <a:alpha val="43137"/>
                    </a:srgbClr>
                  </a:outerShdw>
                </a:effectLst>
                <a:latin typeface="Bahnschrift" panose="020B0502040204020203" pitchFamily="34" charset="0"/>
              </a:rPr>
              <a:t>Humility: John 13:3-5</a:t>
            </a:r>
          </a:p>
          <a:p>
            <a:pPr marL="457200" indent="-457200" algn="l">
              <a:buFontTx/>
              <a:buChar char="-"/>
            </a:pPr>
            <a:r>
              <a:rPr lang="en-US" sz="2600" b="1" dirty="0">
                <a:effectLst>
                  <a:outerShdw blurRad="38100" dist="38100" dir="2700000" algn="tl">
                    <a:srgbClr val="000000">
                      <a:alpha val="43137"/>
                    </a:srgbClr>
                  </a:outerShdw>
                </a:effectLst>
                <a:latin typeface="Bahnschrift" panose="020B0502040204020203" pitchFamily="34" charset="0"/>
              </a:rPr>
              <a:t>Compassionate: John 11:35</a:t>
            </a:r>
          </a:p>
          <a:p>
            <a:pPr marL="457200" indent="-457200" algn="l">
              <a:buFontTx/>
              <a:buChar char="-"/>
            </a:pPr>
            <a:r>
              <a:rPr lang="en-US" sz="2600" b="1" dirty="0">
                <a:effectLst>
                  <a:outerShdw blurRad="38100" dist="38100" dir="2700000" algn="tl">
                    <a:srgbClr val="000000">
                      <a:alpha val="43137"/>
                    </a:srgbClr>
                  </a:outerShdw>
                </a:effectLst>
                <a:latin typeface="Bahnschrift" panose="020B0502040204020203" pitchFamily="34" charset="0"/>
              </a:rPr>
              <a:t>Protecting His daughter: John 8:3-11</a:t>
            </a:r>
          </a:p>
        </p:txBody>
      </p:sp>
      <p:pic>
        <p:nvPicPr>
          <p:cNvPr id="4" name="Picture 3" descr="Logo&#10;&#10;Description automatically generated">
            <a:extLst>
              <a:ext uri="{FF2B5EF4-FFF2-40B4-BE49-F238E27FC236}">
                <a16:creationId xmlns:a16="http://schemas.microsoft.com/office/drawing/2014/main" id="{DC760C19-DE60-4075-AE1A-2358CDB5F91A}"/>
              </a:ext>
            </a:extLst>
          </p:cNvPr>
          <p:cNvPicPr>
            <a:picLocks noChangeAspect="1"/>
          </p:cNvPicPr>
          <p:nvPr/>
        </p:nvPicPr>
        <p:blipFill>
          <a:blip r:embed="rId3"/>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3260653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2">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2E98D5-847F-43CE-9A4C-818409B1DFD8}"/>
              </a:ext>
            </a:extLst>
          </p:cNvPr>
          <p:cNvSpPr>
            <a:spLocks noGrp="1"/>
          </p:cNvSpPr>
          <p:nvPr>
            <p:ph type="ctrTitle"/>
          </p:nvPr>
        </p:nvSpPr>
        <p:spPr>
          <a:xfrm>
            <a:off x="685800" y="881744"/>
            <a:ext cx="10820399" cy="925285"/>
          </a:xfrm>
        </p:spPr>
        <p:txBody>
          <a:bodyPr anchor="b">
            <a:normAutofit/>
          </a:bodyPr>
          <a:lstStyle/>
          <a:p>
            <a:r>
              <a:rPr lang="en-US" sz="2600" b="1" dirty="0">
                <a:effectLst>
                  <a:outerShdw blurRad="38100" dist="38100" dir="2700000" algn="tl">
                    <a:srgbClr val="000000">
                      <a:alpha val="43137"/>
                    </a:srgbClr>
                  </a:outerShdw>
                </a:effectLst>
                <a:highlight>
                  <a:srgbClr val="00FF00"/>
                </a:highlight>
                <a:latin typeface="Bahnschrift" panose="020B0502040204020203" pitchFamily="34" charset="0"/>
                <a:cs typeface="Calibri" panose="020F0502020204030204" pitchFamily="34" charset="0"/>
              </a:rPr>
              <a:t>Jesus Came to Reveal The Father – High Priestly Prayer</a:t>
            </a:r>
          </a:p>
        </p:txBody>
      </p:sp>
      <p:sp>
        <p:nvSpPr>
          <p:cNvPr id="3" name="Subtitle 2">
            <a:extLst>
              <a:ext uri="{FF2B5EF4-FFF2-40B4-BE49-F238E27FC236}">
                <a16:creationId xmlns:a16="http://schemas.microsoft.com/office/drawing/2014/main" id="{95A2EDF8-6647-41DA-AC25-E94B0F86AE91}"/>
              </a:ext>
            </a:extLst>
          </p:cNvPr>
          <p:cNvSpPr>
            <a:spLocks noGrp="1"/>
          </p:cNvSpPr>
          <p:nvPr>
            <p:ph type="subTitle" idx="1"/>
          </p:nvPr>
        </p:nvSpPr>
        <p:spPr>
          <a:xfrm>
            <a:off x="789727" y="1807029"/>
            <a:ext cx="10548257" cy="4071256"/>
          </a:xfrm>
        </p:spPr>
        <p:txBody>
          <a:bodyPr anchor="t">
            <a:normAutofit/>
          </a:bodyPr>
          <a:lstStyle/>
          <a:p>
            <a:pPr marL="457200" indent="-457200" algn="l">
              <a:buFontTx/>
              <a:buChar char="-"/>
            </a:pPr>
            <a:r>
              <a:rPr lang="en-US" sz="2600" b="1" dirty="0">
                <a:effectLst>
                  <a:outerShdw blurRad="38100" dist="38100" dir="2700000" algn="tl">
                    <a:srgbClr val="000000">
                      <a:alpha val="43137"/>
                    </a:srgbClr>
                  </a:outerShdw>
                </a:effectLst>
                <a:latin typeface="Bahnschrift" panose="020B0502040204020203" pitchFamily="34" charset="0"/>
              </a:rPr>
              <a:t>I have revealed You: John 17:6, 26 </a:t>
            </a:r>
          </a:p>
          <a:p>
            <a:pPr marL="457200" indent="-457200" algn="l">
              <a:buFontTx/>
              <a:buChar char="-"/>
            </a:pPr>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6 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I have revealed you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to the ones you gave me from this world. They were always yours. You gave them to me, and they have kept your word. </a:t>
            </a:r>
            <a:r>
              <a:rPr lang="en-US" sz="2600" b="1" dirty="0">
                <a:effectLst>
                  <a:outerShdw blurRad="38100" dist="38100" dir="2700000" algn="tl">
                    <a:srgbClr val="000000">
                      <a:alpha val="43137"/>
                    </a:srgbClr>
                  </a:outerShdw>
                </a:effectLst>
                <a:latin typeface="Bahnschrift" panose="020B0502040204020203" pitchFamily="34" charset="0"/>
              </a:rPr>
              <a:t>  </a:t>
            </a:r>
          </a:p>
          <a:p>
            <a:pPr marL="457200" indent="-457200" algn="l">
              <a:buFontTx/>
              <a:buChar char="-"/>
            </a:pPr>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26 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I have revealed you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to them, and I will continue to do so. Then your love for me will be in them, and I will be in them.” </a:t>
            </a:r>
            <a:endParaRPr lang="en-US" sz="2600" b="1" dirty="0">
              <a:effectLst>
                <a:outerShdw blurRad="38100" dist="38100" dir="2700000" algn="tl">
                  <a:srgbClr val="000000">
                    <a:alpha val="43137"/>
                  </a:srgbClr>
                </a:outerShdw>
              </a:effectLst>
              <a:latin typeface="Bahnschrift" panose="020B0502040204020203" pitchFamily="34" charset="0"/>
            </a:endParaRPr>
          </a:p>
          <a:p>
            <a:pPr marL="457200" indent="-457200" algn="l">
              <a:buFontTx/>
              <a:buChar char="-"/>
            </a:pPr>
            <a:r>
              <a:rPr lang="en-US" sz="2600" b="1" dirty="0">
                <a:effectLst>
                  <a:outerShdw blurRad="38100" dist="38100" dir="2700000" algn="tl">
                    <a:srgbClr val="000000">
                      <a:alpha val="43137"/>
                    </a:srgbClr>
                  </a:outerShdw>
                </a:effectLst>
                <a:latin typeface="Bahnschrift" panose="020B0502040204020203" pitchFamily="34" charset="0"/>
              </a:rPr>
              <a:t>As You sent Me, I am sending them: John 17:18</a:t>
            </a:r>
          </a:p>
        </p:txBody>
      </p:sp>
      <p:pic>
        <p:nvPicPr>
          <p:cNvPr id="4" name="Picture 3" descr="Logo&#10;&#10;Description automatically generated">
            <a:extLst>
              <a:ext uri="{FF2B5EF4-FFF2-40B4-BE49-F238E27FC236}">
                <a16:creationId xmlns:a16="http://schemas.microsoft.com/office/drawing/2014/main" id="{DC760C19-DE60-4075-AE1A-2358CDB5F91A}"/>
              </a:ext>
            </a:extLst>
          </p:cNvPr>
          <p:cNvPicPr>
            <a:picLocks noChangeAspect="1"/>
          </p:cNvPicPr>
          <p:nvPr/>
        </p:nvPicPr>
        <p:blipFill>
          <a:blip r:embed="rId3"/>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2000257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2">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2E98D5-847F-43CE-9A4C-818409B1DFD8}"/>
              </a:ext>
            </a:extLst>
          </p:cNvPr>
          <p:cNvSpPr>
            <a:spLocks noGrp="1"/>
          </p:cNvSpPr>
          <p:nvPr>
            <p:ph type="ctrTitle"/>
          </p:nvPr>
        </p:nvSpPr>
        <p:spPr>
          <a:xfrm>
            <a:off x="685800" y="881744"/>
            <a:ext cx="10820399" cy="925285"/>
          </a:xfrm>
        </p:spPr>
        <p:txBody>
          <a:bodyPr anchor="b">
            <a:normAutofit/>
          </a:bodyPr>
          <a:lstStyle/>
          <a:p>
            <a:r>
              <a:rPr lang="en-US" sz="2600" b="1" dirty="0">
                <a:effectLst>
                  <a:outerShdw blurRad="38100" dist="38100" dir="2700000" algn="tl">
                    <a:srgbClr val="000000">
                      <a:alpha val="43137"/>
                    </a:srgbClr>
                  </a:outerShdw>
                </a:effectLst>
                <a:highlight>
                  <a:srgbClr val="00FF00"/>
                </a:highlight>
                <a:latin typeface="Bahnschrift" panose="020B0502040204020203" pitchFamily="34" charset="0"/>
                <a:cs typeface="Calibri" panose="020F0502020204030204" pitchFamily="34" charset="0"/>
              </a:rPr>
              <a:t>Jesus Came to Reveal The Father – Mary Magdalene</a:t>
            </a:r>
          </a:p>
        </p:txBody>
      </p:sp>
      <p:sp>
        <p:nvSpPr>
          <p:cNvPr id="3" name="Subtitle 2">
            <a:extLst>
              <a:ext uri="{FF2B5EF4-FFF2-40B4-BE49-F238E27FC236}">
                <a16:creationId xmlns:a16="http://schemas.microsoft.com/office/drawing/2014/main" id="{95A2EDF8-6647-41DA-AC25-E94B0F86AE91}"/>
              </a:ext>
            </a:extLst>
          </p:cNvPr>
          <p:cNvSpPr>
            <a:spLocks noGrp="1"/>
          </p:cNvSpPr>
          <p:nvPr>
            <p:ph type="subTitle" idx="1"/>
          </p:nvPr>
        </p:nvSpPr>
        <p:spPr>
          <a:xfrm>
            <a:off x="789727" y="1807029"/>
            <a:ext cx="10548257" cy="4071256"/>
          </a:xfrm>
        </p:spPr>
        <p:txBody>
          <a:bodyPr anchor="t">
            <a:normAutofit/>
          </a:bodyPr>
          <a:lstStyle/>
          <a:p>
            <a:pPr algn="l"/>
            <a:r>
              <a:rPr lang="en-US" sz="2600" b="1" dirty="0">
                <a:effectLst>
                  <a:outerShdw blurRad="38100" dist="38100" dir="2700000" algn="tl">
                    <a:srgbClr val="000000">
                      <a:alpha val="43137"/>
                    </a:srgbClr>
                  </a:outerShdw>
                </a:effectLst>
                <a:latin typeface="Bahnschrift" panose="020B0502040204020203" pitchFamily="34" charset="0"/>
              </a:rPr>
              <a:t>John 20:17, 21 NLT </a:t>
            </a:r>
          </a:p>
          <a:p>
            <a:pPr marL="457200" indent="-457200" algn="l">
              <a:buFontTx/>
              <a:buChar char="-"/>
            </a:pPr>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17 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“Don’t cling to me,” Jesus said, “for I haven’t yet ascended to the Father. But go find my brothers and tell them,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I am ascending to my Father and your Father,</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to my God and your God.’” </a:t>
            </a:r>
          </a:p>
          <a:p>
            <a:pPr marL="457200" indent="-457200" algn="l">
              <a:buFontTx/>
              <a:buChar char="-"/>
            </a:pPr>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21 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Again he said, “Peace be with you. As the Father has sent me, so I am sending you.”</a:t>
            </a:r>
          </a:p>
          <a:p>
            <a:pPr marL="457200" indent="-457200" algn="l">
              <a:buFontTx/>
              <a:buChar char="-"/>
            </a:pPr>
            <a:endParaRPr lang="en-US" sz="2600" b="1" dirty="0">
              <a:solidFill>
                <a:srgbClr val="000000"/>
              </a:solidFill>
              <a:effectLst>
                <a:outerShdw blurRad="38100" dist="38100" dir="2700000" algn="tl">
                  <a:srgbClr val="000000">
                    <a:alpha val="43137"/>
                  </a:srgbClr>
                </a:outerShdw>
              </a:effectLst>
              <a:latin typeface="Bahnschrift" panose="020B0502040204020203" pitchFamily="34" charset="0"/>
            </a:endParaRPr>
          </a:p>
          <a:p>
            <a:pPr marL="457200" indent="-457200" algn="l">
              <a:buFontTx/>
              <a:buChar char="-"/>
            </a:pPr>
            <a:r>
              <a:rPr lang="en-US" sz="2600" b="1" dirty="0">
                <a:solidFill>
                  <a:srgbClr val="000000"/>
                </a:solidFill>
                <a:effectLst>
                  <a:outerShdw blurRad="38100" dist="38100" dir="2700000" algn="tl">
                    <a:srgbClr val="000000">
                      <a:alpha val="43137"/>
                    </a:srgbClr>
                  </a:outerShdw>
                </a:effectLst>
                <a:latin typeface="Bahnschrift" panose="020B0502040204020203" pitchFamily="34" charset="0"/>
              </a:rPr>
              <a:t>As firstborn from the dead (Colossians 1:18), the first one to see Him was an “unclean” one – </a:t>
            </a:r>
            <a:r>
              <a:rPr lang="en-US" sz="2600" b="1"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reign in grace</a:t>
            </a:r>
            <a:r>
              <a:rPr lang="en-US" sz="2600" b="1" dirty="0">
                <a:solidFill>
                  <a:srgbClr val="000000"/>
                </a:solidFill>
                <a:effectLst>
                  <a:outerShdw blurRad="38100" dist="38100" dir="2700000" algn="tl">
                    <a:srgbClr val="000000">
                      <a:alpha val="43137"/>
                    </a:srgbClr>
                  </a:outerShdw>
                </a:effectLst>
                <a:latin typeface="Bahnschrift" panose="020B0502040204020203" pitchFamily="34" charset="0"/>
              </a:rPr>
              <a:t>!!!</a:t>
            </a:r>
            <a:endParaRPr lang="en-US" sz="2600" b="1" dirty="0">
              <a:effectLst>
                <a:outerShdw blurRad="38100" dist="38100" dir="2700000" algn="tl">
                  <a:srgbClr val="000000">
                    <a:alpha val="43137"/>
                  </a:srgbClr>
                </a:outerShdw>
              </a:effectLst>
              <a:latin typeface="Bahnschrift" panose="020B0502040204020203" pitchFamily="34" charset="0"/>
            </a:endParaRPr>
          </a:p>
        </p:txBody>
      </p:sp>
      <p:pic>
        <p:nvPicPr>
          <p:cNvPr id="4" name="Picture 3" descr="Logo&#10;&#10;Description automatically generated">
            <a:extLst>
              <a:ext uri="{FF2B5EF4-FFF2-40B4-BE49-F238E27FC236}">
                <a16:creationId xmlns:a16="http://schemas.microsoft.com/office/drawing/2014/main" id="{DC760C19-DE60-4075-AE1A-2358CDB5F91A}"/>
              </a:ext>
            </a:extLst>
          </p:cNvPr>
          <p:cNvPicPr>
            <a:picLocks noChangeAspect="1"/>
          </p:cNvPicPr>
          <p:nvPr/>
        </p:nvPicPr>
        <p:blipFill>
          <a:blip r:embed="rId3"/>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743039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2">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2E98D5-847F-43CE-9A4C-818409B1DFD8}"/>
              </a:ext>
            </a:extLst>
          </p:cNvPr>
          <p:cNvSpPr>
            <a:spLocks noGrp="1"/>
          </p:cNvSpPr>
          <p:nvPr>
            <p:ph type="ctrTitle"/>
          </p:nvPr>
        </p:nvSpPr>
        <p:spPr>
          <a:xfrm>
            <a:off x="685800" y="881744"/>
            <a:ext cx="10820399" cy="925285"/>
          </a:xfrm>
        </p:spPr>
        <p:txBody>
          <a:bodyPr anchor="b">
            <a:normAutofit/>
          </a:bodyPr>
          <a:lstStyle/>
          <a:p>
            <a:r>
              <a:rPr lang="en-US" sz="2600" b="1" dirty="0">
                <a:effectLst>
                  <a:outerShdw blurRad="38100" dist="38100" dir="2700000" algn="tl">
                    <a:srgbClr val="000000">
                      <a:alpha val="43137"/>
                    </a:srgbClr>
                  </a:outerShdw>
                </a:effectLst>
                <a:highlight>
                  <a:srgbClr val="00FF00"/>
                </a:highlight>
                <a:latin typeface="Bahnschrift" panose="020B0502040204020203" pitchFamily="34" charset="0"/>
                <a:cs typeface="Calibri" panose="020F0502020204030204" pitchFamily="34" charset="0"/>
              </a:rPr>
              <a:t>Jesus Came to Reveal The Father - Conclusion</a:t>
            </a:r>
          </a:p>
        </p:txBody>
      </p:sp>
      <p:sp>
        <p:nvSpPr>
          <p:cNvPr id="3" name="Subtitle 2">
            <a:extLst>
              <a:ext uri="{FF2B5EF4-FFF2-40B4-BE49-F238E27FC236}">
                <a16:creationId xmlns:a16="http://schemas.microsoft.com/office/drawing/2014/main" id="{95A2EDF8-6647-41DA-AC25-E94B0F86AE91}"/>
              </a:ext>
            </a:extLst>
          </p:cNvPr>
          <p:cNvSpPr>
            <a:spLocks noGrp="1"/>
          </p:cNvSpPr>
          <p:nvPr>
            <p:ph type="subTitle" idx="1"/>
          </p:nvPr>
        </p:nvSpPr>
        <p:spPr>
          <a:xfrm>
            <a:off x="789727" y="1807029"/>
            <a:ext cx="10548257" cy="4071256"/>
          </a:xfrm>
        </p:spPr>
        <p:txBody>
          <a:bodyPr anchor="t">
            <a:normAutofit/>
          </a:bodyPr>
          <a:lstStyle/>
          <a:p>
            <a:pPr algn="l"/>
            <a:r>
              <a:rPr lang="en-US" sz="2600" b="1" dirty="0">
                <a:effectLst>
                  <a:outerShdw blurRad="38100" dist="38100" dir="2700000" algn="tl">
                    <a:srgbClr val="000000">
                      <a:alpha val="43137"/>
                    </a:srgbClr>
                  </a:outerShdw>
                </a:effectLst>
                <a:latin typeface="Bahnschrift" panose="020B0502040204020203" pitchFamily="34" charset="0"/>
              </a:rPr>
              <a:t>Psalm 67:1-2 NASB </a:t>
            </a:r>
          </a:p>
          <a:p>
            <a:pPr marL="457200" indent="-457200" algn="l">
              <a:buFontTx/>
              <a:buChar char="-"/>
            </a:pPr>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1 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God be gracious to us and bless us, </a:t>
            </a:r>
            <a:r>
              <a:rPr lang="en-US" sz="2600" b="1" i="1"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And</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 cause His face to shine upon us</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a:t>
            </a:r>
            <a:r>
              <a:rPr lang="en-US" sz="2600" b="1" i="1" dirty="0">
                <a:solidFill>
                  <a:srgbClr val="000000"/>
                </a:solidFill>
                <a:effectLst>
                  <a:outerShdw blurRad="38100" dist="38100" dir="2700000" algn="tl">
                    <a:srgbClr val="000000">
                      <a:alpha val="43137"/>
                    </a:srgbClr>
                  </a:outerShdw>
                </a:effectLst>
                <a:latin typeface="Bahnschrift" panose="020B0502040204020203" pitchFamily="34" charset="0"/>
              </a:rPr>
              <a:t>Selah </a:t>
            </a:r>
          </a:p>
          <a:p>
            <a:pPr marL="457200" indent="-457200" algn="l">
              <a:buFontTx/>
              <a:buChar char="-"/>
            </a:pPr>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2 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That Your way may be known on the earth</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Your salvation among all nations. </a:t>
            </a:r>
          </a:p>
          <a:p>
            <a:pPr algn="l"/>
            <a:endPar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endParaRPr>
          </a:p>
          <a:p>
            <a:pPr algn="l"/>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Romans 8:19 NIV </a:t>
            </a:r>
          </a:p>
          <a:p>
            <a:pPr marL="457200" indent="-457200" algn="l">
              <a:buFontTx/>
              <a:buChar char="-"/>
            </a:pPr>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19 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For the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creation waits in eager expectation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for the children of God to be revealed. </a:t>
            </a:r>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   </a:t>
            </a:r>
          </a:p>
          <a:p>
            <a:pPr marL="457200" indent="-457200" algn="l">
              <a:buFontTx/>
              <a:buChar char="-"/>
            </a:pPr>
            <a:endParaRPr lang="en-US" sz="2600" b="1" baseline="30000" dirty="0">
              <a:solidFill>
                <a:srgbClr val="000000"/>
              </a:solidFill>
              <a:effectLst>
                <a:outerShdw blurRad="38100" dist="38100" dir="2700000" algn="tl">
                  <a:srgbClr val="000000">
                    <a:alpha val="43137"/>
                  </a:srgbClr>
                </a:outerShdw>
              </a:effectLst>
              <a:latin typeface="Bahnschrift" panose="020B0502040204020203" pitchFamily="34" charset="0"/>
            </a:endParaRPr>
          </a:p>
          <a:p>
            <a:pPr algn="l"/>
            <a:endParaRPr lang="en-US" sz="2600" b="1" dirty="0">
              <a:effectLst>
                <a:outerShdw blurRad="38100" dist="38100" dir="2700000" algn="tl">
                  <a:srgbClr val="000000">
                    <a:alpha val="43137"/>
                  </a:srgbClr>
                </a:outerShdw>
              </a:effectLst>
              <a:latin typeface="Bahnschrift" panose="020B0502040204020203" pitchFamily="34" charset="0"/>
            </a:endParaRPr>
          </a:p>
        </p:txBody>
      </p:sp>
      <p:pic>
        <p:nvPicPr>
          <p:cNvPr id="4" name="Picture 3" descr="Logo&#10;&#10;Description automatically generated">
            <a:extLst>
              <a:ext uri="{FF2B5EF4-FFF2-40B4-BE49-F238E27FC236}">
                <a16:creationId xmlns:a16="http://schemas.microsoft.com/office/drawing/2014/main" id="{DC760C19-DE60-4075-AE1A-2358CDB5F91A}"/>
              </a:ext>
            </a:extLst>
          </p:cNvPr>
          <p:cNvPicPr>
            <a:picLocks noChangeAspect="1"/>
          </p:cNvPicPr>
          <p:nvPr/>
        </p:nvPicPr>
        <p:blipFill>
          <a:blip r:embed="rId3"/>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874771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EFE41-4664-4991-97EC-C7652BBDD3AC}"/>
              </a:ext>
            </a:extLst>
          </p:cNvPr>
          <p:cNvSpPr>
            <a:spLocks noGrp="1"/>
          </p:cNvSpPr>
          <p:nvPr>
            <p:ph type="ctrTitle"/>
          </p:nvPr>
        </p:nvSpPr>
        <p:spPr>
          <a:xfrm>
            <a:off x="1047280" y="759805"/>
            <a:ext cx="10306520" cy="1325563"/>
          </a:xfrm>
        </p:spPr>
        <p:txBody>
          <a:bodyPr vert="horz" lIns="91440" tIns="45720" rIns="91440" bIns="45720" rtlCol="0" anchor="ctr">
            <a:normAutofit/>
          </a:bodyPr>
          <a:lstStyle/>
          <a:p>
            <a:pPr algn="l"/>
            <a:r>
              <a:rPr lang="en-US" sz="2200">
                <a:solidFill>
                  <a:srgbClr val="FFFFFF"/>
                </a:solidFill>
              </a:rPr>
              <a:t>- Call or email using the information </a:t>
            </a:r>
            <a:br>
              <a:rPr lang="en-US" sz="2200">
                <a:solidFill>
                  <a:srgbClr val="FFFFFF"/>
                </a:solidFill>
              </a:rPr>
            </a:br>
            <a:r>
              <a:rPr lang="en-US" sz="2200">
                <a:solidFill>
                  <a:srgbClr val="FFFFFF"/>
                </a:solidFill>
              </a:rPr>
              <a:t>below to schedule an appointment to speak with</a:t>
            </a:r>
            <a:br>
              <a:rPr lang="en-US" sz="2200">
                <a:solidFill>
                  <a:srgbClr val="FFFFFF"/>
                </a:solidFill>
              </a:rPr>
            </a:br>
            <a:r>
              <a:rPr lang="en-US" sz="2200">
                <a:solidFill>
                  <a:srgbClr val="FFFFFF"/>
                </a:solidFill>
              </a:rPr>
              <a:t> any of the leaders. </a:t>
            </a:r>
            <a:br>
              <a:rPr lang="en-US" sz="2200">
                <a:solidFill>
                  <a:srgbClr val="FFFFFF"/>
                </a:solidFill>
              </a:rPr>
            </a:br>
            <a:endParaRPr lang="en-US" sz="2200">
              <a:solidFill>
                <a:srgbClr val="FFFFFF"/>
              </a:solidFill>
            </a:endParaRPr>
          </a:p>
        </p:txBody>
      </p:sp>
      <p:sp>
        <p:nvSpPr>
          <p:cNvPr id="5" name="TextBox 4">
            <a:extLst>
              <a:ext uri="{FF2B5EF4-FFF2-40B4-BE49-F238E27FC236}">
                <a16:creationId xmlns:a16="http://schemas.microsoft.com/office/drawing/2014/main" id="{92F69CA3-0E4F-41B9-9205-8C149EF5998B}"/>
              </a:ext>
            </a:extLst>
          </p:cNvPr>
          <p:cNvSpPr txBox="1"/>
          <p:nvPr/>
        </p:nvSpPr>
        <p:spPr>
          <a:xfrm>
            <a:off x="1424904" y="2494450"/>
            <a:ext cx="4053545" cy="3563159"/>
          </a:xfrm>
          <a:prstGeom prst="rect">
            <a:avLst/>
          </a:prstGeom>
        </p:spPr>
        <p:txBody>
          <a:bodyPr vert="horz" lIns="91440" tIns="45720" rIns="91440" bIns="45720" rtlCol="0">
            <a:normAutofit/>
          </a:bodyPr>
          <a:lstStyle/>
          <a:p>
            <a:pPr indent="-228600" defTabSz="914400">
              <a:lnSpc>
                <a:spcPct val="90000"/>
              </a:lnSpc>
              <a:spcBef>
                <a:spcPts val="1000"/>
              </a:spcBef>
              <a:buClr>
                <a:schemeClr val="accent1"/>
              </a:buClr>
              <a:buSzPct val="80000"/>
              <a:buFont typeface="Arial" panose="020B0604020202020204" pitchFamily="34" charset="0"/>
              <a:buChar char="•"/>
            </a:pPr>
            <a:r>
              <a:rPr lang="en-US" sz="1300"/>
              <a:t>Website: www.toms-lifestyle.org </a:t>
            </a:r>
          </a:p>
          <a:p>
            <a:pPr indent="-228600" defTabSz="914400">
              <a:lnSpc>
                <a:spcPct val="90000"/>
              </a:lnSpc>
              <a:spcBef>
                <a:spcPts val="1000"/>
              </a:spcBef>
              <a:buClr>
                <a:schemeClr val="accent1"/>
              </a:buClr>
              <a:buSzPct val="80000"/>
              <a:buFont typeface="Arial" panose="020B0604020202020204" pitchFamily="34" charset="0"/>
              <a:buChar char="•"/>
            </a:pPr>
            <a:r>
              <a:rPr lang="en-US" sz="1300"/>
              <a:t>YouTube Page: The Outgivers Ministries (TOMS)                                      </a:t>
            </a:r>
          </a:p>
          <a:p>
            <a:pPr indent="-228600" defTabSz="914400">
              <a:lnSpc>
                <a:spcPct val="90000"/>
              </a:lnSpc>
              <a:spcBef>
                <a:spcPts val="1000"/>
              </a:spcBef>
              <a:buClr>
                <a:schemeClr val="accent1"/>
              </a:buClr>
              <a:buSzPct val="80000"/>
              <a:buFont typeface="Arial" panose="020B0604020202020204" pitchFamily="34" charset="0"/>
              <a:buChar char="•"/>
            </a:pPr>
            <a:r>
              <a:rPr lang="en-US" sz="1300"/>
              <a:t>Blog: www.outgivers.blogspot.com                           </a:t>
            </a:r>
          </a:p>
          <a:p>
            <a:pPr indent="-228600" defTabSz="914400">
              <a:lnSpc>
                <a:spcPct val="90000"/>
              </a:lnSpc>
              <a:spcBef>
                <a:spcPts val="1000"/>
              </a:spcBef>
              <a:buClr>
                <a:schemeClr val="accent1"/>
              </a:buClr>
              <a:buSzPct val="80000"/>
              <a:buFont typeface="Arial" panose="020B0604020202020204" pitchFamily="34" charset="0"/>
              <a:buChar char="•"/>
            </a:pPr>
            <a:r>
              <a:rPr lang="en-US" sz="1300"/>
              <a:t>Facebook page: www.facebook.com/aboundinchrist   </a:t>
            </a:r>
          </a:p>
          <a:p>
            <a:pPr indent="-228600" defTabSz="914400">
              <a:lnSpc>
                <a:spcPct val="90000"/>
              </a:lnSpc>
              <a:spcBef>
                <a:spcPts val="1000"/>
              </a:spcBef>
              <a:buClr>
                <a:schemeClr val="accent1"/>
              </a:buClr>
              <a:buSzPct val="80000"/>
              <a:buFont typeface="Arial" panose="020B0604020202020204" pitchFamily="34" charset="0"/>
              <a:buChar char="•"/>
            </a:pPr>
            <a:r>
              <a:rPr lang="en-US" sz="1300"/>
              <a:t>Email: info@toms-lifestyle.org </a:t>
            </a:r>
          </a:p>
          <a:p>
            <a:pPr indent="-228600" defTabSz="914400">
              <a:lnSpc>
                <a:spcPct val="90000"/>
              </a:lnSpc>
              <a:spcBef>
                <a:spcPts val="1000"/>
              </a:spcBef>
              <a:buClr>
                <a:schemeClr val="accent1"/>
              </a:buClr>
              <a:buSzPct val="80000"/>
              <a:buFont typeface="Arial" panose="020B0604020202020204" pitchFamily="34" charset="0"/>
              <a:buChar char="•"/>
            </a:pPr>
            <a:r>
              <a:rPr lang="en-US" sz="1300"/>
              <a:t>Address: P.O. Box 86362 Gaithersburg, MD 20886  </a:t>
            </a:r>
          </a:p>
          <a:p>
            <a:pPr indent="-228600" defTabSz="914400">
              <a:lnSpc>
                <a:spcPct val="90000"/>
              </a:lnSpc>
              <a:spcBef>
                <a:spcPts val="1000"/>
              </a:spcBef>
              <a:buClr>
                <a:schemeClr val="accent1"/>
              </a:buClr>
              <a:buSzPct val="80000"/>
              <a:buFont typeface="Arial" panose="020B0604020202020204" pitchFamily="34" charset="0"/>
              <a:buChar char="•"/>
            </a:pPr>
            <a:r>
              <a:rPr lang="en-US" sz="1300"/>
              <a:t>Phone #: 1.844.762.3332 </a:t>
            </a:r>
          </a:p>
          <a:p>
            <a:pPr indent="-228600" defTabSz="914400">
              <a:lnSpc>
                <a:spcPct val="90000"/>
              </a:lnSpc>
              <a:spcBef>
                <a:spcPts val="1000"/>
              </a:spcBef>
              <a:buClr>
                <a:schemeClr val="accent1"/>
              </a:buClr>
              <a:buSzPct val="80000"/>
              <a:buFont typeface="Arial" panose="020B0604020202020204" pitchFamily="34" charset="0"/>
              <a:buChar char="•"/>
            </a:pPr>
            <a:r>
              <a:rPr lang="en-US" sz="1300"/>
              <a:t>                 1.571.278.7680</a:t>
            </a:r>
          </a:p>
          <a:p>
            <a:pPr marL="0" marR="0" indent="-228600" defTabSz="914400">
              <a:lnSpc>
                <a:spcPct val="90000"/>
              </a:lnSpc>
              <a:spcBef>
                <a:spcPts val="1000"/>
              </a:spcBef>
              <a:buClr>
                <a:schemeClr val="accent1"/>
              </a:buClr>
              <a:buSzPct val="80000"/>
              <a:buFont typeface="Arial" panose="020B0604020202020204" pitchFamily="34" charset="0"/>
              <a:buChar char="•"/>
            </a:pPr>
            <a:r>
              <a:rPr lang="en-US" sz="1300"/>
              <a:t>                 1.240.328.2211</a:t>
            </a:r>
          </a:p>
        </p:txBody>
      </p:sp>
      <p:pic>
        <p:nvPicPr>
          <p:cNvPr id="6" name="Picture 5" descr="Logo&#10;&#10;Description automatically generated">
            <a:extLst>
              <a:ext uri="{FF2B5EF4-FFF2-40B4-BE49-F238E27FC236}">
                <a16:creationId xmlns:a16="http://schemas.microsoft.com/office/drawing/2014/main" id="{0073B78A-68A1-4FEE-B619-1A4F73375A58}"/>
              </a:ext>
            </a:extLst>
          </p:cNvPr>
          <p:cNvPicPr>
            <a:picLocks noChangeAspect="1"/>
          </p:cNvPicPr>
          <p:nvPr/>
        </p:nvPicPr>
        <p:blipFill rotWithShape="1">
          <a:blip r:embed="rId2"/>
          <a:srcRect t="9600" b="16200"/>
          <a:stretch/>
        </p:blipFill>
        <p:spPr>
          <a:xfrm>
            <a:off x="6098892" y="2492376"/>
            <a:ext cx="4802404" cy="356337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3232911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E98D5-847F-43CE-9A4C-818409B1DFD8}"/>
              </a:ext>
            </a:extLst>
          </p:cNvPr>
          <p:cNvSpPr>
            <a:spLocks noGrp="1"/>
          </p:cNvSpPr>
          <p:nvPr>
            <p:ph type="ctrTitle"/>
          </p:nvPr>
        </p:nvSpPr>
        <p:spPr>
          <a:xfrm>
            <a:off x="457200" y="1099457"/>
            <a:ext cx="9829800" cy="435429"/>
          </a:xfrm>
        </p:spPr>
        <p:txBody>
          <a:bodyPr vert="horz" lIns="91440" tIns="45720" rIns="91440" bIns="45720" rtlCol="0" anchor="t">
            <a:noAutofit/>
          </a:bodyPr>
          <a:lstStyle/>
          <a:p>
            <a:r>
              <a:rPr lang="en-US" sz="2800" dirty="0">
                <a:effectLst>
                  <a:outerShdw blurRad="38100" dist="38100" dir="2700000" algn="tl">
                    <a:srgbClr val="000000">
                      <a:alpha val="43137"/>
                    </a:srgbClr>
                  </a:outerShdw>
                </a:effectLst>
                <a:highlight>
                  <a:srgbClr val="FFFF00"/>
                </a:highlight>
                <a:latin typeface="+mn-lt"/>
              </a:rPr>
              <a:t>Communion – The Blood </a:t>
            </a:r>
            <a:br>
              <a:rPr lang="en-US" sz="2800" dirty="0">
                <a:effectLst>
                  <a:outerShdw blurRad="38100" dist="38100" dir="2700000" algn="tl">
                    <a:srgbClr val="000000">
                      <a:alpha val="43137"/>
                    </a:srgbClr>
                  </a:outerShdw>
                </a:effectLst>
                <a:highlight>
                  <a:srgbClr val="FFFF00"/>
                </a:highlight>
                <a:latin typeface="+mn-lt"/>
              </a:rPr>
            </a:br>
            <a:r>
              <a:rPr lang="en-US" sz="2800" dirty="0">
                <a:effectLst>
                  <a:outerShdw blurRad="38100" dist="38100" dir="2700000" algn="tl">
                    <a:srgbClr val="000000">
                      <a:alpha val="43137"/>
                    </a:srgbClr>
                  </a:outerShdw>
                </a:effectLst>
                <a:highlight>
                  <a:srgbClr val="FFFF00"/>
                </a:highlight>
                <a:latin typeface="+mn-lt"/>
              </a:rPr>
              <a:t>Ephesians 2:13 NKJV  </a:t>
            </a:r>
          </a:p>
        </p:txBody>
      </p:sp>
      <p:sp>
        <p:nvSpPr>
          <p:cNvPr id="3" name="Subtitle 2">
            <a:extLst>
              <a:ext uri="{FF2B5EF4-FFF2-40B4-BE49-F238E27FC236}">
                <a16:creationId xmlns:a16="http://schemas.microsoft.com/office/drawing/2014/main" id="{95A2EDF8-6647-41DA-AC25-E94B0F86AE91}"/>
              </a:ext>
            </a:extLst>
          </p:cNvPr>
          <p:cNvSpPr>
            <a:spLocks noGrp="1"/>
          </p:cNvSpPr>
          <p:nvPr>
            <p:ph type="subTitle" idx="1"/>
          </p:nvPr>
        </p:nvSpPr>
        <p:spPr>
          <a:xfrm>
            <a:off x="533402" y="1534886"/>
            <a:ext cx="9829800" cy="4267199"/>
          </a:xfrm>
        </p:spPr>
        <p:txBody>
          <a:bodyPr vert="horz" lIns="91440" tIns="45720" rIns="91440" bIns="45720" rtlCol="0">
            <a:normAutofit/>
          </a:bodyPr>
          <a:lstStyle/>
          <a:p>
            <a:pPr algn="l"/>
            <a:endParaRPr lang="en-US" sz="2800" b="1" baseline="30000" dirty="0"/>
          </a:p>
          <a:p>
            <a:pPr algn="l"/>
            <a:endParaRPr lang="en-US" sz="2600" b="1" baseline="30000" dirty="0">
              <a:latin typeface="Bahnschrift" panose="020B0502040204020203" pitchFamily="34" charset="0"/>
            </a:endParaRPr>
          </a:p>
          <a:p>
            <a:pPr algn="l"/>
            <a:br>
              <a:rPr lang="en-US" sz="2600" b="1" baseline="30000" dirty="0">
                <a:effectLst>
                  <a:outerShdw blurRad="38100" dist="38100" dir="2700000" algn="tl">
                    <a:srgbClr val="000000">
                      <a:alpha val="43137"/>
                    </a:srgbClr>
                  </a:outerShdw>
                </a:effectLst>
                <a:latin typeface="Bahnschrift" panose="020B0502040204020203" pitchFamily="34" charset="0"/>
              </a:rPr>
            </a:br>
            <a:r>
              <a:rPr lang="en-US" sz="2600" b="1" baseline="30000" dirty="0">
                <a:effectLst>
                  <a:outerShdw blurRad="38100" dist="38100" dir="2700000" algn="tl">
                    <a:srgbClr val="000000">
                      <a:alpha val="43137"/>
                    </a:srgbClr>
                  </a:outerShdw>
                </a:effectLst>
                <a:latin typeface="Bahnschrift" panose="020B0502040204020203" pitchFamily="34" charset="0"/>
              </a:rPr>
              <a:t>13</a:t>
            </a:r>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But now you have been united with Christ Jesus. Once you were far away from God, but now you have been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brought near to him through the blood of Christ. </a:t>
            </a:r>
            <a:endParaRPr lang="en-US" sz="2600" b="1" dirty="0">
              <a:solidFill>
                <a:schemeClr val="tx1">
                  <a:alpha val="55000"/>
                </a:schemeClr>
              </a:solidFill>
              <a:effectLst>
                <a:outerShdw blurRad="38100" dist="38100" dir="2700000" algn="tl">
                  <a:srgbClr val="000000">
                    <a:alpha val="43137"/>
                  </a:srgbClr>
                </a:outerShdw>
              </a:effectLst>
              <a:highlight>
                <a:srgbClr val="FFFF00"/>
              </a:highlight>
              <a:latin typeface="Bahnschrift" panose="020B0502040204020203" pitchFamily="34" charset="0"/>
            </a:endParaRPr>
          </a:p>
        </p:txBody>
      </p:sp>
      <p:pic>
        <p:nvPicPr>
          <p:cNvPr id="4" name="Picture 3" descr="Logo&#10;&#10;Description automatically generated">
            <a:extLst>
              <a:ext uri="{FF2B5EF4-FFF2-40B4-BE49-F238E27FC236}">
                <a16:creationId xmlns:a16="http://schemas.microsoft.com/office/drawing/2014/main" id="{DC760C19-DE60-4075-AE1A-2358CDB5F91A}"/>
              </a:ext>
            </a:extLst>
          </p:cNvPr>
          <p:cNvPicPr>
            <a:picLocks noChangeAspect="1"/>
          </p:cNvPicPr>
          <p:nvPr/>
        </p:nvPicPr>
        <p:blipFill>
          <a:blip r:embed="rId3"/>
          <a:stretch>
            <a:fillRect/>
          </a:stretch>
        </p:blipFill>
        <p:spPr>
          <a:xfrm>
            <a:off x="11285297" y="5684776"/>
            <a:ext cx="906703" cy="895989"/>
          </a:xfrm>
          <a:prstGeom prst="rect">
            <a:avLst/>
          </a:prstGeom>
        </p:spPr>
      </p:pic>
    </p:spTree>
    <p:extLst>
      <p:ext uri="{BB962C8B-B14F-4D97-AF65-F5344CB8AC3E}">
        <p14:creationId xmlns:p14="http://schemas.microsoft.com/office/powerpoint/2010/main" val="3876670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E98D5-847F-43CE-9A4C-818409B1DFD8}"/>
              </a:ext>
            </a:extLst>
          </p:cNvPr>
          <p:cNvSpPr>
            <a:spLocks noGrp="1"/>
          </p:cNvSpPr>
          <p:nvPr>
            <p:ph type="ctrTitle"/>
          </p:nvPr>
        </p:nvSpPr>
        <p:spPr>
          <a:xfrm>
            <a:off x="5232771" y="437513"/>
            <a:ext cx="6232398" cy="5954325"/>
          </a:xfrm>
        </p:spPr>
        <p:txBody>
          <a:bodyPr anchor="ctr">
            <a:normAutofit/>
          </a:bodyPr>
          <a:lstStyle/>
          <a:p>
            <a:r>
              <a:rPr lang="en-US" sz="4400" b="1" dirty="0">
                <a:latin typeface="+mn-lt"/>
              </a:rPr>
              <a:t>He Came To Reveal The Father</a:t>
            </a:r>
            <a:br>
              <a:rPr lang="en-US" sz="6600" b="1" dirty="0"/>
            </a:br>
            <a:br>
              <a:rPr lang="en-US" sz="6600" b="1" dirty="0"/>
            </a:br>
            <a:r>
              <a:rPr lang="de-DE" sz="4400" b="1" dirty="0">
                <a:latin typeface="Calibri" panose="020F0502020204030204" pitchFamily="34" charset="0"/>
                <a:cs typeface="Calibri" panose="020F0502020204030204" pitchFamily="34" charset="0"/>
              </a:rPr>
              <a:t>Luke 1:35 NLT </a:t>
            </a:r>
            <a:endParaRPr lang="en-US" sz="4400" b="1" dirty="0">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95A2EDF8-6647-41DA-AC25-E94B0F86AE91}"/>
              </a:ext>
            </a:extLst>
          </p:cNvPr>
          <p:cNvSpPr>
            <a:spLocks noGrp="1"/>
          </p:cNvSpPr>
          <p:nvPr>
            <p:ph type="subTitle" idx="1"/>
          </p:nvPr>
        </p:nvSpPr>
        <p:spPr>
          <a:xfrm>
            <a:off x="971257" y="1172776"/>
            <a:ext cx="3290257" cy="4512448"/>
          </a:xfrm>
        </p:spPr>
        <p:txBody>
          <a:bodyPr anchor="ctr">
            <a:normAutofit/>
          </a:bodyPr>
          <a:lstStyle/>
          <a:p>
            <a:r>
              <a:rPr lang="en-US" sz="2600" b="1" baseline="30000" dirty="0">
                <a:solidFill>
                  <a:schemeClr val="tx1"/>
                </a:solidFill>
                <a:latin typeface="Bahnschrift" panose="020B0502040204020203" pitchFamily="34" charset="0"/>
              </a:rPr>
              <a:t>35</a:t>
            </a:r>
            <a:r>
              <a:rPr lang="en-US" sz="2600" b="1" i="0" baseline="30000" dirty="0">
                <a:solidFill>
                  <a:srgbClr val="000000"/>
                </a:solidFill>
                <a:effectLst/>
                <a:latin typeface="Bahnschrift" panose="020B0502040204020203" pitchFamily="34" charset="0"/>
              </a:rPr>
              <a:t> </a:t>
            </a:r>
            <a:r>
              <a:rPr lang="en-US" sz="2600" b="0" i="0" dirty="0">
                <a:effectLst/>
                <a:latin typeface="Bahnschrift" panose="020B0502040204020203" pitchFamily="34" charset="0"/>
              </a:rPr>
              <a:t>The angel replied, “The Holy Spirit will come upon you, and the power of the Most High will overshadow you. So the baby to be born will be holy, and he will be called the Son of God.</a:t>
            </a:r>
            <a:r>
              <a:rPr lang="en-US" sz="2600" dirty="0">
                <a:latin typeface="Bahnschrift" panose="020B0502040204020203" pitchFamily="34" charset="0"/>
              </a:rPr>
              <a:t> </a:t>
            </a:r>
            <a:r>
              <a:rPr lang="de-DE" sz="2600" b="1" i="0" dirty="0">
                <a:effectLst/>
                <a:latin typeface="Bahnschrift" panose="020B0502040204020203" pitchFamily="34" charset="0"/>
              </a:rPr>
              <a:t>  </a:t>
            </a:r>
            <a:endParaRPr lang="en-US" sz="2600" b="1" dirty="0">
              <a:latin typeface="Bahnschrift" panose="020B0502040204020203" pitchFamily="34" charset="0"/>
            </a:endParaRPr>
          </a:p>
        </p:txBody>
      </p:sp>
      <p:pic>
        <p:nvPicPr>
          <p:cNvPr id="4" name="Picture 3" descr="Logo&#10;&#10;Description automatically generated">
            <a:extLst>
              <a:ext uri="{FF2B5EF4-FFF2-40B4-BE49-F238E27FC236}">
                <a16:creationId xmlns:a16="http://schemas.microsoft.com/office/drawing/2014/main" id="{DC760C19-DE60-4075-AE1A-2358CDB5F91A}"/>
              </a:ext>
            </a:extLst>
          </p:cNvPr>
          <p:cNvPicPr>
            <a:picLocks noChangeAspect="1"/>
          </p:cNvPicPr>
          <p:nvPr/>
        </p:nvPicPr>
        <p:blipFill>
          <a:blip r:embed="rId4"/>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58520482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2">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2E98D5-847F-43CE-9A4C-818409B1DFD8}"/>
              </a:ext>
            </a:extLst>
          </p:cNvPr>
          <p:cNvSpPr>
            <a:spLocks noGrp="1"/>
          </p:cNvSpPr>
          <p:nvPr>
            <p:ph type="ctrTitle"/>
          </p:nvPr>
        </p:nvSpPr>
        <p:spPr>
          <a:xfrm>
            <a:off x="685800" y="881744"/>
            <a:ext cx="10820399" cy="925285"/>
          </a:xfrm>
        </p:spPr>
        <p:txBody>
          <a:bodyPr anchor="b">
            <a:normAutofit/>
          </a:bodyPr>
          <a:lstStyle/>
          <a:p>
            <a:r>
              <a:rPr lang="en-US" sz="2600" b="1" dirty="0">
                <a:effectLst>
                  <a:outerShdw blurRad="38100" dist="38100" dir="2700000" algn="tl">
                    <a:srgbClr val="000000">
                      <a:alpha val="43137"/>
                    </a:srgbClr>
                  </a:outerShdw>
                </a:effectLst>
                <a:highlight>
                  <a:srgbClr val="00FF00"/>
                </a:highlight>
                <a:latin typeface="Bahnschrift" panose="020B0502040204020203" pitchFamily="34" charset="0"/>
                <a:cs typeface="Calibri" panose="020F0502020204030204" pitchFamily="34" charset="0"/>
              </a:rPr>
              <a:t>Introduction – He Came to Reveal The Father</a:t>
            </a:r>
          </a:p>
        </p:txBody>
      </p:sp>
      <p:sp>
        <p:nvSpPr>
          <p:cNvPr id="3" name="Subtitle 2">
            <a:extLst>
              <a:ext uri="{FF2B5EF4-FFF2-40B4-BE49-F238E27FC236}">
                <a16:creationId xmlns:a16="http://schemas.microsoft.com/office/drawing/2014/main" id="{95A2EDF8-6647-41DA-AC25-E94B0F86AE91}"/>
              </a:ext>
            </a:extLst>
          </p:cNvPr>
          <p:cNvSpPr>
            <a:spLocks noGrp="1"/>
          </p:cNvSpPr>
          <p:nvPr>
            <p:ph type="subTitle" idx="1"/>
          </p:nvPr>
        </p:nvSpPr>
        <p:spPr>
          <a:xfrm>
            <a:off x="789727" y="1807029"/>
            <a:ext cx="10548257" cy="4071256"/>
          </a:xfrm>
        </p:spPr>
        <p:txBody>
          <a:bodyPr anchor="t">
            <a:normAutofit/>
          </a:bodyPr>
          <a:lstStyle/>
          <a:p>
            <a:pPr algn="l"/>
            <a:r>
              <a:rPr lang="en-US" sz="2600" b="1" dirty="0">
                <a:effectLst>
                  <a:outerShdw blurRad="38100" dist="38100" dir="2700000" algn="tl">
                    <a:srgbClr val="000000">
                      <a:alpha val="43137"/>
                    </a:srgbClr>
                  </a:outerShdw>
                </a:effectLst>
                <a:latin typeface="Bahnschrift" panose="020B0502040204020203" pitchFamily="34" charset="0"/>
              </a:rPr>
              <a:t>John 5:36b-37a, 30 TPT </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36b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These works which the Father destined for me to complete—they prove that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the Father has sent me</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37a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And my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Father himself</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who gave me this mission, has also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testified that I am his Son</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30 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Nothing I do is from my own initiative</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As I hear the judgment passed by my Father, I execute those judgments. And my judgments will be perfect,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because I seek only to fulfill the desires of my Father who sent me.</a:t>
            </a:r>
            <a:endParaRPr lang="en-US" sz="2600" b="1" dirty="0">
              <a:effectLst>
                <a:outerShdw blurRad="38100" dist="38100" dir="2700000" algn="tl">
                  <a:srgbClr val="000000">
                    <a:alpha val="43137"/>
                  </a:srgbClr>
                </a:outerShdw>
              </a:effectLst>
              <a:highlight>
                <a:srgbClr val="FFFF00"/>
              </a:highlight>
              <a:latin typeface="Bahnschrift" panose="020B0502040204020203" pitchFamily="34" charset="0"/>
            </a:endParaRPr>
          </a:p>
        </p:txBody>
      </p:sp>
      <p:pic>
        <p:nvPicPr>
          <p:cNvPr id="4" name="Picture 3" descr="Logo&#10;&#10;Description automatically generated">
            <a:extLst>
              <a:ext uri="{FF2B5EF4-FFF2-40B4-BE49-F238E27FC236}">
                <a16:creationId xmlns:a16="http://schemas.microsoft.com/office/drawing/2014/main" id="{DC760C19-DE60-4075-AE1A-2358CDB5F91A}"/>
              </a:ext>
            </a:extLst>
          </p:cNvPr>
          <p:cNvPicPr>
            <a:picLocks noChangeAspect="1"/>
          </p:cNvPicPr>
          <p:nvPr/>
        </p:nvPicPr>
        <p:blipFill>
          <a:blip r:embed="rId3"/>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3765815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2">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2E98D5-847F-43CE-9A4C-818409B1DFD8}"/>
              </a:ext>
            </a:extLst>
          </p:cNvPr>
          <p:cNvSpPr>
            <a:spLocks noGrp="1"/>
          </p:cNvSpPr>
          <p:nvPr>
            <p:ph type="ctrTitle"/>
          </p:nvPr>
        </p:nvSpPr>
        <p:spPr>
          <a:xfrm>
            <a:off x="685800" y="881744"/>
            <a:ext cx="10820399" cy="925285"/>
          </a:xfrm>
        </p:spPr>
        <p:txBody>
          <a:bodyPr anchor="b">
            <a:normAutofit/>
          </a:bodyPr>
          <a:lstStyle/>
          <a:p>
            <a:r>
              <a:rPr lang="en-US" sz="2600" b="1" dirty="0">
                <a:effectLst>
                  <a:outerShdw blurRad="38100" dist="38100" dir="2700000" algn="tl">
                    <a:srgbClr val="000000">
                      <a:alpha val="43137"/>
                    </a:srgbClr>
                  </a:outerShdw>
                </a:effectLst>
                <a:highlight>
                  <a:srgbClr val="00FF00"/>
                </a:highlight>
                <a:latin typeface="Bahnschrift" panose="020B0502040204020203" pitchFamily="34" charset="0"/>
                <a:cs typeface="Calibri" panose="020F0502020204030204" pitchFamily="34" charset="0"/>
              </a:rPr>
              <a:t>Introduction – He Came to Reveal The Father</a:t>
            </a:r>
          </a:p>
        </p:txBody>
      </p:sp>
      <p:sp>
        <p:nvSpPr>
          <p:cNvPr id="3" name="Subtitle 2">
            <a:extLst>
              <a:ext uri="{FF2B5EF4-FFF2-40B4-BE49-F238E27FC236}">
                <a16:creationId xmlns:a16="http://schemas.microsoft.com/office/drawing/2014/main" id="{95A2EDF8-6647-41DA-AC25-E94B0F86AE91}"/>
              </a:ext>
            </a:extLst>
          </p:cNvPr>
          <p:cNvSpPr>
            <a:spLocks noGrp="1"/>
          </p:cNvSpPr>
          <p:nvPr>
            <p:ph type="subTitle" idx="1"/>
          </p:nvPr>
        </p:nvSpPr>
        <p:spPr>
          <a:xfrm>
            <a:off x="789727" y="1807029"/>
            <a:ext cx="10548257" cy="4071256"/>
          </a:xfrm>
        </p:spPr>
        <p:txBody>
          <a:bodyPr anchor="t">
            <a:normAutofit/>
          </a:bodyPr>
          <a:lstStyle/>
          <a:p>
            <a:pPr algn="l"/>
            <a:r>
              <a:rPr lang="en-US" sz="2600" b="1" dirty="0">
                <a:effectLst>
                  <a:outerShdw blurRad="38100" dist="38100" dir="2700000" algn="tl">
                    <a:srgbClr val="000000">
                      <a:alpha val="43137"/>
                    </a:srgbClr>
                  </a:outerShdw>
                </a:effectLst>
                <a:latin typeface="Bahnschrift" panose="020B0502040204020203" pitchFamily="34" charset="0"/>
              </a:rPr>
              <a:t>Luke 2:49 NKJV </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49 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And He said to them, “Why did you seek Me? Did you not know that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I must be about My Father’s business?” </a:t>
            </a:r>
          </a:p>
          <a:p>
            <a:pPr algn="l"/>
            <a:endParaRPr lang="en-US" sz="2600" b="1" dirty="0">
              <a:effectLst>
                <a:outerShdw blurRad="38100" dist="38100" dir="2700000" algn="tl">
                  <a:srgbClr val="000000">
                    <a:alpha val="43137"/>
                  </a:srgbClr>
                </a:outerShdw>
              </a:effectLst>
              <a:latin typeface="Bahnschrift" panose="020B0502040204020203" pitchFamily="34" charset="0"/>
            </a:endParaRPr>
          </a:p>
          <a:p>
            <a:pPr algn="l"/>
            <a:r>
              <a:rPr lang="en-US" sz="2600" b="1" dirty="0">
                <a:effectLst>
                  <a:outerShdw blurRad="38100" dist="38100" dir="2700000" algn="tl">
                    <a:srgbClr val="000000">
                      <a:alpha val="43137"/>
                    </a:srgbClr>
                  </a:outerShdw>
                </a:effectLst>
                <a:latin typeface="Bahnschrift" panose="020B0502040204020203" pitchFamily="34" charset="0"/>
              </a:rPr>
              <a:t>John 14:12 TPT </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12 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“I tell you this timeless truth: The person who follows me in faith, believing in me, will do the same mighty miracles that I do—even greater miracles than these because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I go to be with my Father! </a:t>
            </a:r>
          </a:p>
        </p:txBody>
      </p:sp>
      <p:pic>
        <p:nvPicPr>
          <p:cNvPr id="4" name="Picture 3" descr="Logo&#10;&#10;Description automatically generated">
            <a:extLst>
              <a:ext uri="{FF2B5EF4-FFF2-40B4-BE49-F238E27FC236}">
                <a16:creationId xmlns:a16="http://schemas.microsoft.com/office/drawing/2014/main" id="{DC760C19-DE60-4075-AE1A-2358CDB5F91A}"/>
              </a:ext>
            </a:extLst>
          </p:cNvPr>
          <p:cNvPicPr>
            <a:picLocks noChangeAspect="1"/>
          </p:cNvPicPr>
          <p:nvPr/>
        </p:nvPicPr>
        <p:blipFill>
          <a:blip r:embed="rId3"/>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2637843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2">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2E98D5-847F-43CE-9A4C-818409B1DFD8}"/>
              </a:ext>
            </a:extLst>
          </p:cNvPr>
          <p:cNvSpPr>
            <a:spLocks noGrp="1"/>
          </p:cNvSpPr>
          <p:nvPr>
            <p:ph type="ctrTitle"/>
          </p:nvPr>
        </p:nvSpPr>
        <p:spPr>
          <a:xfrm>
            <a:off x="685800" y="881744"/>
            <a:ext cx="10820399" cy="925285"/>
          </a:xfrm>
        </p:spPr>
        <p:txBody>
          <a:bodyPr anchor="b">
            <a:normAutofit/>
          </a:bodyPr>
          <a:lstStyle/>
          <a:p>
            <a:r>
              <a:rPr lang="en-US" sz="2600" b="1" dirty="0">
                <a:effectLst>
                  <a:outerShdw blurRad="38100" dist="38100" dir="2700000" algn="tl">
                    <a:srgbClr val="000000">
                      <a:alpha val="43137"/>
                    </a:srgbClr>
                  </a:outerShdw>
                </a:effectLst>
                <a:highlight>
                  <a:srgbClr val="00FF00"/>
                </a:highlight>
                <a:latin typeface="Bahnschrift" panose="020B0502040204020203" pitchFamily="34" charset="0"/>
                <a:cs typeface="Calibri" panose="020F0502020204030204" pitchFamily="34" charset="0"/>
              </a:rPr>
              <a:t>An Orphan World</a:t>
            </a:r>
          </a:p>
        </p:txBody>
      </p:sp>
      <p:sp>
        <p:nvSpPr>
          <p:cNvPr id="3" name="Subtitle 2">
            <a:extLst>
              <a:ext uri="{FF2B5EF4-FFF2-40B4-BE49-F238E27FC236}">
                <a16:creationId xmlns:a16="http://schemas.microsoft.com/office/drawing/2014/main" id="{95A2EDF8-6647-41DA-AC25-E94B0F86AE91}"/>
              </a:ext>
            </a:extLst>
          </p:cNvPr>
          <p:cNvSpPr>
            <a:spLocks noGrp="1"/>
          </p:cNvSpPr>
          <p:nvPr>
            <p:ph type="subTitle" idx="1"/>
          </p:nvPr>
        </p:nvSpPr>
        <p:spPr>
          <a:xfrm>
            <a:off x="789727" y="1807029"/>
            <a:ext cx="10548257" cy="4071256"/>
          </a:xfrm>
        </p:spPr>
        <p:txBody>
          <a:bodyPr anchor="t">
            <a:normAutofit/>
          </a:bodyPr>
          <a:lstStyle/>
          <a:p>
            <a:pPr algn="l"/>
            <a:r>
              <a:rPr lang="en-US" sz="2600" b="1" dirty="0">
                <a:effectLst>
                  <a:outerShdw blurRad="38100" dist="38100" dir="2700000" algn="tl">
                    <a:srgbClr val="000000">
                      <a:alpha val="43137"/>
                    </a:srgbClr>
                  </a:outerShdw>
                </a:effectLst>
                <a:latin typeface="Bahnschrift" panose="020B0502040204020203" pitchFamily="34" charset="0"/>
              </a:rPr>
              <a:t>Ezekiel 16:3-5 NKJV </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3 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and say, ‘Thus says the Lord </a:t>
            </a:r>
            <a:r>
              <a:rPr lang="en-US" sz="2600" b="1" i="0" cap="small" dirty="0">
                <a:solidFill>
                  <a:srgbClr val="000000"/>
                </a:solidFill>
                <a:effectLst>
                  <a:outerShdw blurRad="38100" dist="38100" dir="2700000" algn="tl">
                    <a:srgbClr val="000000">
                      <a:alpha val="43137"/>
                    </a:srgbClr>
                  </a:outerShdw>
                </a:effectLst>
                <a:latin typeface="Bahnschrift" panose="020B0502040204020203" pitchFamily="34" charset="0"/>
              </a:rPr>
              <a:t>God</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to Jerusalem: “Your birth and your nativity </a:t>
            </a:r>
            <a:r>
              <a:rPr lang="en-US" sz="2600" b="1" i="1" dirty="0">
                <a:solidFill>
                  <a:srgbClr val="000000"/>
                </a:solidFill>
                <a:effectLst>
                  <a:outerShdw blurRad="38100" dist="38100" dir="2700000" algn="tl">
                    <a:srgbClr val="000000">
                      <a:alpha val="43137"/>
                    </a:srgbClr>
                  </a:outerShdw>
                </a:effectLst>
                <a:latin typeface="Bahnschrift" panose="020B0502040204020203" pitchFamily="34" charset="0"/>
              </a:rPr>
              <a:t>are</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from the land of Canaan;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your father </a:t>
            </a:r>
            <a:r>
              <a:rPr lang="en-US" sz="2600" b="1" i="1"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was</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 an Amorite and your mother a Hittite. </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4 </a:t>
            </a:r>
            <a:r>
              <a:rPr lang="en-US" sz="2600" b="1" i="1" dirty="0">
                <a:solidFill>
                  <a:srgbClr val="000000"/>
                </a:solidFill>
                <a:effectLst>
                  <a:outerShdw blurRad="38100" dist="38100" dir="2700000" algn="tl">
                    <a:srgbClr val="000000">
                      <a:alpha val="43137"/>
                    </a:srgbClr>
                  </a:outerShdw>
                </a:effectLst>
                <a:latin typeface="Bahnschrift" panose="020B0502040204020203" pitchFamily="34" charset="0"/>
              </a:rPr>
              <a:t>As for</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your nativity, on the day you were born your navel cord was not cut, nor were you washed in water to cleanse </a:t>
            </a:r>
            <a:r>
              <a:rPr lang="en-US" sz="2600" b="1" i="1" dirty="0">
                <a:solidFill>
                  <a:srgbClr val="000000"/>
                </a:solidFill>
                <a:effectLst>
                  <a:outerShdw blurRad="38100" dist="38100" dir="2700000" algn="tl">
                    <a:srgbClr val="000000">
                      <a:alpha val="43137"/>
                    </a:srgbClr>
                  </a:outerShdw>
                </a:effectLst>
                <a:latin typeface="Bahnschrift" panose="020B0502040204020203" pitchFamily="34" charset="0"/>
              </a:rPr>
              <a:t>you;</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you were not rubbed with salt nor wrapped in swaddling cloths. </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5 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No eye pitied you</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to do any of these things for you, to have compassion on you; but you were thrown out into the open field, when you yourself were loathed on the day you were born. </a:t>
            </a:r>
            <a:endParaRPr lang="en-US" sz="2600" b="1" dirty="0">
              <a:effectLst>
                <a:outerShdw blurRad="38100" dist="38100" dir="2700000" algn="tl">
                  <a:srgbClr val="000000">
                    <a:alpha val="43137"/>
                  </a:srgbClr>
                </a:outerShdw>
              </a:effectLst>
              <a:latin typeface="Bahnschrift" panose="020B0502040204020203" pitchFamily="34" charset="0"/>
            </a:endParaRPr>
          </a:p>
          <a:p>
            <a:pPr algn="l"/>
            <a:endParaRPr lang="en-US" sz="1400" dirty="0">
              <a:solidFill>
                <a:schemeClr val="tx1">
                  <a:lumMod val="65000"/>
                  <a:lumOff val="35000"/>
                </a:schemeClr>
              </a:solidFill>
            </a:endParaRPr>
          </a:p>
        </p:txBody>
      </p:sp>
      <p:pic>
        <p:nvPicPr>
          <p:cNvPr id="4" name="Picture 3" descr="Logo&#10;&#10;Description automatically generated">
            <a:extLst>
              <a:ext uri="{FF2B5EF4-FFF2-40B4-BE49-F238E27FC236}">
                <a16:creationId xmlns:a16="http://schemas.microsoft.com/office/drawing/2014/main" id="{DC760C19-DE60-4075-AE1A-2358CDB5F91A}"/>
              </a:ext>
            </a:extLst>
          </p:cNvPr>
          <p:cNvPicPr>
            <a:picLocks noChangeAspect="1"/>
          </p:cNvPicPr>
          <p:nvPr/>
        </p:nvPicPr>
        <p:blipFill>
          <a:blip r:embed="rId3"/>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1676987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2">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2E98D5-847F-43CE-9A4C-818409B1DFD8}"/>
              </a:ext>
            </a:extLst>
          </p:cNvPr>
          <p:cNvSpPr>
            <a:spLocks noGrp="1"/>
          </p:cNvSpPr>
          <p:nvPr>
            <p:ph type="ctrTitle"/>
          </p:nvPr>
        </p:nvSpPr>
        <p:spPr>
          <a:xfrm>
            <a:off x="685800" y="881744"/>
            <a:ext cx="10820399" cy="925285"/>
          </a:xfrm>
        </p:spPr>
        <p:txBody>
          <a:bodyPr anchor="b">
            <a:normAutofit/>
          </a:bodyPr>
          <a:lstStyle/>
          <a:p>
            <a:r>
              <a:rPr lang="en-US" sz="2600" b="1" dirty="0">
                <a:effectLst>
                  <a:outerShdw blurRad="38100" dist="38100" dir="2700000" algn="tl">
                    <a:srgbClr val="000000">
                      <a:alpha val="43137"/>
                    </a:srgbClr>
                  </a:outerShdw>
                </a:effectLst>
                <a:highlight>
                  <a:srgbClr val="00FF00"/>
                </a:highlight>
                <a:latin typeface="Bahnschrift" panose="020B0502040204020203" pitchFamily="34" charset="0"/>
                <a:cs typeface="Calibri" panose="020F0502020204030204" pitchFamily="34" charset="0"/>
              </a:rPr>
              <a:t>An Orphan World – Stiff-necked People</a:t>
            </a:r>
          </a:p>
        </p:txBody>
      </p:sp>
      <p:sp>
        <p:nvSpPr>
          <p:cNvPr id="3" name="Subtitle 2">
            <a:extLst>
              <a:ext uri="{FF2B5EF4-FFF2-40B4-BE49-F238E27FC236}">
                <a16:creationId xmlns:a16="http://schemas.microsoft.com/office/drawing/2014/main" id="{95A2EDF8-6647-41DA-AC25-E94B0F86AE91}"/>
              </a:ext>
            </a:extLst>
          </p:cNvPr>
          <p:cNvSpPr>
            <a:spLocks noGrp="1"/>
          </p:cNvSpPr>
          <p:nvPr>
            <p:ph type="subTitle" idx="1"/>
          </p:nvPr>
        </p:nvSpPr>
        <p:spPr>
          <a:xfrm>
            <a:off x="789727" y="1807029"/>
            <a:ext cx="10548257" cy="4071256"/>
          </a:xfrm>
        </p:spPr>
        <p:txBody>
          <a:bodyPr anchor="t">
            <a:normAutofit/>
          </a:bodyPr>
          <a:lstStyle/>
          <a:p>
            <a:pPr algn="l"/>
            <a:r>
              <a:rPr lang="en-US" sz="2600" b="1" dirty="0">
                <a:effectLst>
                  <a:outerShdw blurRad="38100" dist="38100" dir="2700000" algn="tl">
                    <a:srgbClr val="000000">
                      <a:alpha val="43137"/>
                    </a:srgbClr>
                  </a:outerShdw>
                </a:effectLst>
                <a:latin typeface="Bahnschrift" panose="020B0502040204020203" pitchFamily="34" charset="0"/>
              </a:rPr>
              <a:t>Exodus 33:5-6 ESV</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5</a:t>
            </a:r>
            <a:r>
              <a:rPr lang="en-US" sz="2000" b="1" i="0" baseline="30000" dirty="0">
                <a:solidFill>
                  <a:srgbClr val="000000"/>
                </a:solidFill>
                <a:effectLst/>
                <a:latin typeface="system-ui"/>
              </a:rPr>
              <a:t>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For the </a:t>
            </a:r>
            <a:r>
              <a:rPr lang="en-US" sz="2600" b="1" i="0" cap="small" dirty="0">
                <a:solidFill>
                  <a:srgbClr val="000000"/>
                </a:solidFill>
                <a:effectLst>
                  <a:outerShdw blurRad="38100" dist="38100" dir="2700000" algn="tl">
                    <a:srgbClr val="000000">
                      <a:alpha val="43137"/>
                    </a:srgbClr>
                  </a:outerShdw>
                </a:effectLst>
                <a:latin typeface="Bahnschrift" panose="020B0502040204020203" pitchFamily="34" charset="0"/>
              </a:rPr>
              <a:t>Lord</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had said to Moses, “Say to the people of Israel, ‘You are a stiff-necked people;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if for a single moment I should go up among you, I would consume you</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So now take off your ornaments, that I may know what to do with you.’” </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6 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Therefore the people of Israel stripped themselves of their ornaments, from Mount Horeb onward. </a:t>
            </a:r>
            <a:endParaRPr lang="en-US" sz="2600" b="1" dirty="0">
              <a:solidFill>
                <a:schemeClr val="tx1">
                  <a:lumMod val="65000"/>
                  <a:lumOff val="35000"/>
                </a:schemeClr>
              </a:solidFill>
              <a:effectLst>
                <a:outerShdw blurRad="38100" dist="38100" dir="2700000" algn="tl">
                  <a:srgbClr val="000000">
                    <a:alpha val="43137"/>
                  </a:srgbClr>
                </a:outerShdw>
              </a:effectLst>
              <a:latin typeface="Bahnschrift" panose="020B0502040204020203" pitchFamily="34" charset="0"/>
            </a:endParaRPr>
          </a:p>
        </p:txBody>
      </p:sp>
      <p:pic>
        <p:nvPicPr>
          <p:cNvPr id="4" name="Picture 3" descr="Logo&#10;&#10;Description automatically generated">
            <a:extLst>
              <a:ext uri="{FF2B5EF4-FFF2-40B4-BE49-F238E27FC236}">
                <a16:creationId xmlns:a16="http://schemas.microsoft.com/office/drawing/2014/main" id="{DC760C19-DE60-4075-AE1A-2358CDB5F91A}"/>
              </a:ext>
            </a:extLst>
          </p:cNvPr>
          <p:cNvPicPr>
            <a:picLocks noChangeAspect="1"/>
          </p:cNvPicPr>
          <p:nvPr/>
        </p:nvPicPr>
        <p:blipFill>
          <a:blip r:embed="rId3"/>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1504237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2">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2E98D5-847F-43CE-9A4C-818409B1DFD8}"/>
              </a:ext>
            </a:extLst>
          </p:cNvPr>
          <p:cNvSpPr>
            <a:spLocks noGrp="1"/>
          </p:cNvSpPr>
          <p:nvPr>
            <p:ph type="ctrTitle"/>
          </p:nvPr>
        </p:nvSpPr>
        <p:spPr>
          <a:xfrm>
            <a:off x="685800" y="881744"/>
            <a:ext cx="10820399" cy="925285"/>
          </a:xfrm>
        </p:spPr>
        <p:txBody>
          <a:bodyPr anchor="b">
            <a:normAutofit/>
          </a:bodyPr>
          <a:lstStyle/>
          <a:p>
            <a:r>
              <a:rPr lang="en-US" sz="2600" b="1" dirty="0">
                <a:effectLst>
                  <a:outerShdw blurRad="38100" dist="38100" dir="2700000" algn="tl">
                    <a:srgbClr val="000000">
                      <a:alpha val="43137"/>
                    </a:srgbClr>
                  </a:outerShdw>
                </a:effectLst>
                <a:highlight>
                  <a:srgbClr val="00FF00"/>
                </a:highlight>
                <a:latin typeface="Bahnschrift" panose="020B0502040204020203" pitchFamily="34" charset="0"/>
                <a:cs typeface="Calibri" panose="020F0502020204030204" pitchFamily="34" charset="0"/>
              </a:rPr>
              <a:t>An Orphan World – A Grumbling People</a:t>
            </a:r>
          </a:p>
        </p:txBody>
      </p:sp>
      <p:sp>
        <p:nvSpPr>
          <p:cNvPr id="3" name="Subtitle 2">
            <a:extLst>
              <a:ext uri="{FF2B5EF4-FFF2-40B4-BE49-F238E27FC236}">
                <a16:creationId xmlns:a16="http://schemas.microsoft.com/office/drawing/2014/main" id="{95A2EDF8-6647-41DA-AC25-E94B0F86AE91}"/>
              </a:ext>
            </a:extLst>
          </p:cNvPr>
          <p:cNvSpPr>
            <a:spLocks noGrp="1"/>
          </p:cNvSpPr>
          <p:nvPr>
            <p:ph type="subTitle" idx="1"/>
          </p:nvPr>
        </p:nvSpPr>
        <p:spPr>
          <a:xfrm>
            <a:off x="789727" y="1807029"/>
            <a:ext cx="10548257" cy="4071256"/>
          </a:xfrm>
        </p:spPr>
        <p:txBody>
          <a:bodyPr anchor="t">
            <a:normAutofit/>
          </a:bodyPr>
          <a:lstStyle/>
          <a:p>
            <a:pPr algn="l"/>
            <a:r>
              <a:rPr lang="en-US" sz="2600" b="1" dirty="0">
                <a:effectLst>
                  <a:outerShdw blurRad="38100" dist="38100" dir="2700000" algn="tl">
                    <a:srgbClr val="000000">
                      <a:alpha val="43137"/>
                    </a:srgbClr>
                  </a:outerShdw>
                </a:effectLst>
                <a:latin typeface="Bahnschrift" panose="020B0502040204020203" pitchFamily="34" charset="0"/>
              </a:rPr>
              <a:t>Numbers 16:31-33 NKJV</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31</a:t>
            </a:r>
            <a:r>
              <a:rPr lang="en-US" sz="2000" b="1" i="0" baseline="30000" dirty="0">
                <a:solidFill>
                  <a:srgbClr val="000000"/>
                </a:solidFill>
                <a:effectLst/>
                <a:latin typeface="system-ui"/>
              </a:rPr>
              <a:t>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Now it came to pass, as he finished speaking all these words, that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the ground split apart under them</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32 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and the earth opened its mouth and swallowed them up</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with their households and all the men with Korah, with all </a:t>
            </a:r>
            <a:r>
              <a:rPr lang="en-US" sz="2600" b="1" i="1" dirty="0">
                <a:solidFill>
                  <a:srgbClr val="000000"/>
                </a:solidFill>
                <a:effectLst>
                  <a:outerShdw blurRad="38100" dist="38100" dir="2700000" algn="tl">
                    <a:srgbClr val="000000">
                      <a:alpha val="43137"/>
                    </a:srgbClr>
                  </a:outerShdw>
                </a:effectLst>
                <a:latin typeface="Bahnschrift" panose="020B0502040204020203" pitchFamily="34" charset="0"/>
              </a:rPr>
              <a:t>their</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goods. </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33 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So they and all those with them went down alive into the pit</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the earth closed over them, and they perished from among the assembly.</a:t>
            </a:r>
            <a:endParaRPr lang="en-US" sz="2600" b="1" dirty="0">
              <a:solidFill>
                <a:schemeClr val="tx1">
                  <a:lumMod val="65000"/>
                  <a:lumOff val="35000"/>
                </a:schemeClr>
              </a:solidFill>
              <a:effectLst>
                <a:outerShdw blurRad="38100" dist="38100" dir="2700000" algn="tl">
                  <a:srgbClr val="000000">
                    <a:alpha val="43137"/>
                  </a:srgbClr>
                </a:outerShdw>
              </a:effectLst>
              <a:latin typeface="Bahnschrift" panose="020B0502040204020203" pitchFamily="34" charset="0"/>
            </a:endParaRPr>
          </a:p>
        </p:txBody>
      </p:sp>
      <p:pic>
        <p:nvPicPr>
          <p:cNvPr id="4" name="Picture 3" descr="Logo&#10;&#10;Description automatically generated">
            <a:extLst>
              <a:ext uri="{FF2B5EF4-FFF2-40B4-BE49-F238E27FC236}">
                <a16:creationId xmlns:a16="http://schemas.microsoft.com/office/drawing/2014/main" id="{DC760C19-DE60-4075-AE1A-2358CDB5F91A}"/>
              </a:ext>
            </a:extLst>
          </p:cNvPr>
          <p:cNvPicPr>
            <a:picLocks noChangeAspect="1"/>
          </p:cNvPicPr>
          <p:nvPr/>
        </p:nvPicPr>
        <p:blipFill>
          <a:blip r:embed="rId3"/>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1784957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2">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2E98D5-847F-43CE-9A4C-818409B1DFD8}"/>
              </a:ext>
            </a:extLst>
          </p:cNvPr>
          <p:cNvSpPr>
            <a:spLocks noGrp="1"/>
          </p:cNvSpPr>
          <p:nvPr>
            <p:ph type="ctrTitle"/>
          </p:nvPr>
        </p:nvSpPr>
        <p:spPr>
          <a:xfrm>
            <a:off x="685800" y="881744"/>
            <a:ext cx="10820399" cy="925285"/>
          </a:xfrm>
        </p:spPr>
        <p:txBody>
          <a:bodyPr anchor="b">
            <a:normAutofit/>
          </a:bodyPr>
          <a:lstStyle/>
          <a:p>
            <a:r>
              <a:rPr lang="en-US" sz="2600" b="1" dirty="0">
                <a:effectLst>
                  <a:outerShdw blurRad="38100" dist="38100" dir="2700000" algn="tl">
                    <a:srgbClr val="000000">
                      <a:alpha val="43137"/>
                    </a:srgbClr>
                  </a:outerShdw>
                </a:effectLst>
                <a:highlight>
                  <a:srgbClr val="00FF00"/>
                </a:highlight>
                <a:latin typeface="Bahnschrift" panose="020B0502040204020203" pitchFamily="34" charset="0"/>
                <a:cs typeface="Calibri" panose="020F0502020204030204" pitchFamily="34" charset="0"/>
              </a:rPr>
              <a:t>An Orphan World – A Grumbling People</a:t>
            </a:r>
          </a:p>
        </p:txBody>
      </p:sp>
      <p:sp>
        <p:nvSpPr>
          <p:cNvPr id="3" name="Subtitle 2">
            <a:extLst>
              <a:ext uri="{FF2B5EF4-FFF2-40B4-BE49-F238E27FC236}">
                <a16:creationId xmlns:a16="http://schemas.microsoft.com/office/drawing/2014/main" id="{95A2EDF8-6647-41DA-AC25-E94B0F86AE91}"/>
              </a:ext>
            </a:extLst>
          </p:cNvPr>
          <p:cNvSpPr>
            <a:spLocks noGrp="1"/>
          </p:cNvSpPr>
          <p:nvPr>
            <p:ph type="subTitle" idx="1"/>
          </p:nvPr>
        </p:nvSpPr>
        <p:spPr>
          <a:xfrm>
            <a:off x="789727" y="1807029"/>
            <a:ext cx="10548257" cy="4071256"/>
          </a:xfrm>
        </p:spPr>
        <p:txBody>
          <a:bodyPr anchor="t">
            <a:normAutofit/>
          </a:bodyPr>
          <a:lstStyle/>
          <a:p>
            <a:pPr algn="l"/>
            <a:r>
              <a:rPr lang="en-US" sz="2600" b="1" dirty="0">
                <a:effectLst>
                  <a:outerShdw blurRad="38100" dist="38100" dir="2700000" algn="tl">
                    <a:srgbClr val="000000">
                      <a:alpha val="43137"/>
                    </a:srgbClr>
                  </a:outerShdw>
                </a:effectLst>
                <a:latin typeface="Bahnschrift" panose="020B0502040204020203" pitchFamily="34" charset="0"/>
              </a:rPr>
              <a:t>Numbers 16:34-35 NKJV</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34</a:t>
            </a:r>
            <a:r>
              <a:rPr lang="en-US" sz="2000" b="1" i="0" baseline="30000" dirty="0">
                <a:solidFill>
                  <a:srgbClr val="000000"/>
                </a:solidFill>
                <a:effectLst/>
                <a:latin typeface="system-ui"/>
              </a:rPr>
              <a:t>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Then all Israel who </a:t>
            </a:r>
            <a:r>
              <a:rPr lang="en-US" sz="2600" b="1" i="1"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were</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 around them fled at their cry</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 for they said, “Lest the earth swallow us up </a:t>
            </a:r>
            <a:r>
              <a:rPr lang="en-US" sz="2600" b="1" i="1" dirty="0">
                <a:solidFill>
                  <a:srgbClr val="000000"/>
                </a:solidFill>
                <a:effectLst>
                  <a:outerShdw blurRad="38100" dist="38100" dir="2700000" algn="tl">
                    <a:srgbClr val="000000">
                      <a:alpha val="43137"/>
                    </a:srgbClr>
                  </a:outerShdw>
                </a:effectLst>
                <a:latin typeface="Bahnschrift" panose="020B0502040204020203" pitchFamily="34" charset="0"/>
              </a:rPr>
              <a:t>also!</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a:t>
            </a:r>
          </a:p>
          <a:p>
            <a:pPr algn="l"/>
            <a:r>
              <a:rPr lang="en-US" sz="2600" b="1" i="0" baseline="30000" dirty="0">
                <a:solidFill>
                  <a:srgbClr val="000000"/>
                </a:solidFill>
                <a:effectLst>
                  <a:outerShdw blurRad="38100" dist="38100" dir="2700000" algn="tl">
                    <a:srgbClr val="000000">
                      <a:alpha val="43137"/>
                    </a:srgbClr>
                  </a:outerShdw>
                </a:effectLst>
                <a:latin typeface="Bahnschrift" panose="020B0502040204020203" pitchFamily="34" charset="0"/>
              </a:rPr>
              <a:t>35 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And </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a fire came out from the </a:t>
            </a:r>
            <a:r>
              <a:rPr lang="en-US" sz="2600" b="1" i="0" cap="small"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Lord</a:t>
            </a:r>
            <a:r>
              <a:rPr lang="en-US" sz="2600" b="1" i="0" dirty="0">
                <a:solidFill>
                  <a:srgbClr val="000000"/>
                </a:solidFill>
                <a:effectLst>
                  <a:outerShdw blurRad="38100" dist="38100" dir="2700000" algn="tl">
                    <a:srgbClr val="000000">
                      <a:alpha val="43137"/>
                    </a:srgbClr>
                  </a:outerShdw>
                </a:effectLst>
                <a:highlight>
                  <a:srgbClr val="FFFF00"/>
                </a:highlight>
                <a:latin typeface="Bahnschrift" panose="020B0502040204020203" pitchFamily="34" charset="0"/>
              </a:rPr>
              <a:t> </a:t>
            </a:r>
            <a:r>
              <a:rPr lang="en-US" sz="2600" b="1" i="0" dirty="0">
                <a:solidFill>
                  <a:srgbClr val="000000"/>
                </a:solidFill>
                <a:effectLst>
                  <a:outerShdw blurRad="38100" dist="38100" dir="2700000" algn="tl">
                    <a:srgbClr val="000000">
                      <a:alpha val="43137"/>
                    </a:srgbClr>
                  </a:outerShdw>
                </a:effectLst>
                <a:latin typeface="Bahnschrift" panose="020B0502040204020203" pitchFamily="34" charset="0"/>
              </a:rPr>
              <a:t>and consumed the two hundred and fifty men who were offering incense. </a:t>
            </a:r>
          </a:p>
        </p:txBody>
      </p:sp>
      <p:pic>
        <p:nvPicPr>
          <p:cNvPr id="4" name="Picture 3" descr="Logo&#10;&#10;Description automatically generated">
            <a:extLst>
              <a:ext uri="{FF2B5EF4-FFF2-40B4-BE49-F238E27FC236}">
                <a16:creationId xmlns:a16="http://schemas.microsoft.com/office/drawing/2014/main" id="{DC760C19-DE60-4075-AE1A-2358CDB5F91A}"/>
              </a:ext>
            </a:extLst>
          </p:cNvPr>
          <p:cNvPicPr>
            <a:picLocks noChangeAspect="1"/>
          </p:cNvPicPr>
          <p:nvPr/>
        </p:nvPicPr>
        <p:blipFill>
          <a:blip r:embed="rId3"/>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8650057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14699</TotalTime>
  <Words>1789</Words>
  <Application>Microsoft Office PowerPoint</Application>
  <PresentationFormat>Widescreen</PresentationFormat>
  <Paragraphs>127</Paragraphs>
  <Slides>19</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Bahnschrift</vt:lpstr>
      <vt:lpstr>Calibri</vt:lpstr>
      <vt:lpstr>Calibri Light</vt:lpstr>
      <vt:lpstr>system-ui</vt:lpstr>
      <vt:lpstr>Office Theme</vt:lpstr>
      <vt:lpstr>Communion – The Body  Ephesians 2:14 NKJV  </vt:lpstr>
      <vt:lpstr>Communion – The Blood  Ephesians 2:13 NKJV  </vt:lpstr>
      <vt:lpstr>He Came To Reveal The Father  Luke 1:35 NLT </vt:lpstr>
      <vt:lpstr>Introduction – He Came to Reveal The Father</vt:lpstr>
      <vt:lpstr>Introduction – He Came to Reveal The Father</vt:lpstr>
      <vt:lpstr>An Orphan World</vt:lpstr>
      <vt:lpstr>An Orphan World – Stiff-necked People</vt:lpstr>
      <vt:lpstr>An Orphan World – A Grumbling People</vt:lpstr>
      <vt:lpstr>An Orphan World – A Grumbling People</vt:lpstr>
      <vt:lpstr>An Orphan World – A Complaining People</vt:lpstr>
      <vt:lpstr>An Orphan World – Cannot Glow in the Face</vt:lpstr>
      <vt:lpstr>Father (God) Can Only Be Revealed Through His Son</vt:lpstr>
      <vt:lpstr>His Son Is All Supernatural And All Natural</vt:lpstr>
      <vt:lpstr>A Father Is Best Revealed Through All His Children</vt:lpstr>
      <vt:lpstr>Jesus Came to Reveal The Father – Some Examples</vt:lpstr>
      <vt:lpstr>Jesus Came to Reveal The Father – High Priestly Prayer</vt:lpstr>
      <vt:lpstr>Jesus Came to Reveal The Father – Mary Magdalene</vt:lpstr>
      <vt:lpstr>Jesus Came to Reveal The Father - Conclusion</vt:lpstr>
      <vt:lpstr>- Call or email using the information  below to schedule an appointment to speak with  any of the leaders.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Parable of the Sower</dc:title>
  <dc:creator>Kwame</dc:creator>
  <cp:lastModifiedBy>Kwame</cp:lastModifiedBy>
  <cp:revision>308</cp:revision>
  <dcterms:created xsi:type="dcterms:W3CDTF">2021-01-10T03:31:32Z</dcterms:created>
  <dcterms:modified xsi:type="dcterms:W3CDTF">2021-12-26T12:01:37Z</dcterms:modified>
</cp:coreProperties>
</file>