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sldIdLst>
    <p:sldId id="312" r:id="rId5"/>
    <p:sldId id="333" r:id="rId6"/>
    <p:sldId id="334" r:id="rId7"/>
    <p:sldId id="335" r:id="rId8"/>
    <p:sldId id="316" r:id="rId9"/>
    <p:sldId id="318" r:id="rId10"/>
    <p:sldId id="319" r:id="rId11"/>
    <p:sldId id="320" r:id="rId12"/>
    <p:sldId id="325" r:id="rId13"/>
    <p:sldId id="313" r:id="rId14"/>
    <p:sldId id="323" r:id="rId15"/>
    <p:sldId id="331" r:id="rId16"/>
    <p:sldId id="324" r:id="rId17"/>
    <p:sldId id="326" r:id="rId18"/>
    <p:sldId id="321" r:id="rId19"/>
    <p:sldId id="327" r:id="rId20"/>
    <p:sldId id="328" r:id="rId21"/>
    <p:sldId id="329" r:id="rId22"/>
    <p:sldId id="317" r:id="rId23"/>
    <p:sldId id="305" r:id="rId24"/>
    <p:sldId id="330" r:id="rId25"/>
    <p:sldId id="33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9B13A0-D272-4DB0-9AAC-E8DBC77D604E}">
          <p14:sldIdLst>
            <p14:sldId id="312"/>
          </p14:sldIdLst>
        </p14:section>
        <p14:section name="Partake in Communion" id="{BA007EEA-1A15-4DBD-8D75-35D18BFC4BA9}">
          <p14:sldIdLst>
            <p14:sldId id="333"/>
            <p14:sldId id="334"/>
            <p14:sldId id="335"/>
          </p14:sldIdLst>
        </p14:section>
        <p14:section name="Acts 11:1-18 [NIV]" id="{70C40910-6641-4D67-833F-F23552ABFA38}">
          <p14:sldIdLst>
            <p14:sldId id="316"/>
            <p14:sldId id="318"/>
            <p14:sldId id="319"/>
            <p14:sldId id="320"/>
            <p14:sldId id="325"/>
            <p14:sldId id="313"/>
            <p14:sldId id="323"/>
            <p14:sldId id="331"/>
            <p14:sldId id="324"/>
          </p14:sldIdLst>
        </p14:section>
        <p14:section name="Acts 11:19-26 [NIV]" id="{772FC6B0-5FDA-4FF0-86BF-5C24999935E4}">
          <p14:sldIdLst>
            <p14:sldId id="326"/>
            <p14:sldId id="321"/>
            <p14:sldId id="327"/>
            <p14:sldId id="328"/>
            <p14:sldId id="329"/>
            <p14:sldId id="317"/>
            <p14:sldId id="305"/>
            <p14:sldId id="330"/>
            <p14:sldId id="33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70" autoAdjust="0"/>
    <p:restoredTop sz="95481" autoAdjust="0"/>
  </p:normalViewPr>
  <p:slideViewPr>
    <p:cSldViewPr snapToGrid="0">
      <p:cViewPr varScale="1">
        <p:scale>
          <a:sx n="67" d="100"/>
          <a:sy n="67" d="100"/>
        </p:scale>
        <p:origin x="4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67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16F3-6EAC-499C-8901-04D4955F47C6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A113B-C50C-4C6C-B149-14CEC4971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16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-The gap between the identity of “Believer” and “Christian”, is “Disciple”.</a:t>
            </a:r>
          </a:p>
          <a:p>
            <a:endParaRPr lang="en-US" dirty="0"/>
          </a:p>
          <a:p>
            <a:r>
              <a:rPr lang="en-US" dirty="0"/>
              <a:t>-A believer is simply one who has turned to the Lord.</a:t>
            </a:r>
          </a:p>
          <a:p>
            <a:r>
              <a:rPr lang="en-US" dirty="0"/>
              <a:t>-A disciple is simply one who sits under the tutelage of the word of God until they become like Christ.</a:t>
            </a:r>
          </a:p>
          <a:p>
            <a:r>
              <a:rPr lang="en-US" dirty="0"/>
              <a:t>-A Christian is one who is Christ- and it is not necessarily an identity you give yourself; rather , how people recognize and call you.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A113B-C50C-4C6C-B149-14CEC49712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2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8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3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2853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5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141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37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1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2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0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2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48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14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07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boundinchrist" TargetMode="External"/><Relationship Id="rId2" Type="http://schemas.openxmlformats.org/officeDocument/2006/relationships/hyperlink" Target="http://www.outgivers.blogspo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info@toms-lifestyl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541416"/>
            <a:ext cx="4654297" cy="3614151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Honor Your Discipleship Journey</a:t>
            </a:r>
            <a:br>
              <a:rPr lang="en-US" sz="4400" b="1" dirty="0">
                <a:solidFill>
                  <a:srgbClr val="00B050"/>
                </a:solidFill>
              </a:rPr>
            </a:br>
            <a:br>
              <a:rPr lang="en-US" sz="4400" b="1" dirty="0">
                <a:solidFill>
                  <a:srgbClr val="00B050"/>
                </a:solidFill>
              </a:rPr>
            </a:br>
            <a:r>
              <a:rPr lang="en-US" sz="3100" b="1" dirty="0">
                <a:solidFill>
                  <a:schemeClr val="accent1"/>
                </a:solidFill>
              </a:rPr>
              <a:t>Believer? Disciple? Christian?</a:t>
            </a:r>
            <a:br>
              <a:rPr lang="en-US" sz="3300" b="1" dirty="0">
                <a:solidFill>
                  <a:schemeClr val="accent1"/>
                </a:solidFill>
              </a:rPr>
            </a:b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80FFE-5D39-4B93-BFD9-1E0B9D24E5FE}"/>
              </a:ext>
            </a:extLst>
          </p:cNvPr>
          <p:cNvSpPr txBox="1"/>
          <p:nvPr/>
        </p:nvSpPr>
        <p:spPr>
          <a:xfrm>
            <a:off x="304800" y="4700686"/>
            <a:ext cx="37003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11:1-26 (NIV)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BD81ADC-7B95-45CC-A2F3-975231C2E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361" y="5919937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3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54" y="0"/>
            <a:ext cx="379563" cy="6814868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6729" y="155198"/>
            <a:ext cx="7508923" cy="65576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Who is a believer In context of Acts 11?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7A593-2CB2-4240-9BC9-42C2DBC2F4FC}"/>
              </a:ext>
            </a:extLst>
          </p:cNvPr>
          <p:cNvSpPr txBox="1"/>
          <p:nvPr/>
        </p:nvSpPr>
        <p:spPr>
          <a:xfrm>
            <a:off x="517587" y="975999"/>
            <a:ext cx="1123828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1) </a:t>
            </a:r>
            <a:r>
              <a:rPr lang="en-US" sz="2400" b="1" dirty="0">
                <a:latin typeface="Bahnschrift" panose="020B0502040204020203" pitchFamily="34" charset="0"/>
              </a:rPr>
              <a:t>Believers are those who have  received the Word – </a:t>
            </a:r>
            <a:r>
              <a:rPr lang="en-US" sz="2400" b="1" dirty="0">
                <a:solidFill>
                  <a:schemeClr val="accent1"/>
                </a:solidFill>
                <a:latin typeface="Bahnschrift" panose="020B0502040204020203" pitchFamily="34" charset="0"/>
              </a:rPr>
              <a:t>vs 1</a:t>
            </a:r>
          </a:p>
          <a:p>
            <a:endParaRPr lang="en-US" sz="2400" b="1" dirty="0">
              <a:solidFill>
                <a:schemeClr val="accent1"/>
              </a:solidFill>
              <a:latin typeface="Bahnschrift" panose="020B0502040204020203" pitchFamily="34" charset="0"/>
            </a:endParaRPr>
          </a:p>
          <a:p>
            <a:pPr algn="l"/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 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 apostles and the </a:t>
            </a:r>
            <a:r>
              <a:rPr lang="en-US" sz="2400" b="0" i="0" dirty="0">
                <a:effectLst/>
                <a:highlight>
                  <a:srgbClr val="800080"/>
                </a:highlight>
                <a:latin typeface="Bahnschrift" panose="020B0502040204020203" pitchFamily="34" charset="0"/>
              </a:rPr>
              <a:t>believers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 throughout Judea heard that </a:t>
            </a:r>
          </a:p>
          <a:p>
            <a:pPr algn="l"/>
            <a:r>
              <a:rPr lang="en-US" sz="2400" b="0" i="0" dirty="0">
                <a:effectLst/>
                <a:latin typeface="Bahnschrift" panose="020B0502040204020203" pitchFamily="34" charset="0"/>
              </a:rPr>
              <a:t>the Gentiles </a:t>
            </a:r>
            <a:r>
              <a:rPr lang="en-US" sz="2400" b="0" i="0" u="sng" dirty="0">
                <a:effectLst/>
                <a:latin typeface="Bahnschrift" panose="020B0502040204020203" pitchFamily="34" charset="0"/>
              </a:rPr>
              <a:t>also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 had received </a:t>
            </a:r>
            <a:r>
              <a:rPr lang="en-US" sz="2400" b="0" i="0" u="sng" dirty="0">
                <a:effectLst/>
                <a:latin typeface="Bahnschrift" panose="020B0502040204020203" pitchFamily="34" charset="0"/>
              </a:rPr>
              <a:t>the word of God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. 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2) </a:t>
            </a:r>
            <a:r>
              <a:rPr lang="en-US" sz="2400" b="1" dirty="0">
                <a:latin typeface="Bahnschrift" panose="020B0502040204020203" pitchFamily="34" charset="0"/>
              </a:rPr>
              <a:t>Believers are those who could be… </a:t>
            </a:r>
          </a:p>
          <a:p>
            <a:r>
              <a:rPr lang="en-US" sz="2400" b="1" dirty="0">
                <a:latin typeface="Bahnschrift" panose="020B0502040204020203" pitchFamily="34" charset="0"/>
              </a:rPr>
              <a:t>critical in their ways; </a:t>
            </a:r>
          </a:p>
          <a:p>
            <a:r>
              <a:rPr lang="en-US" sz="2400" b="1" dirty="0">
                <a:latin typeface="Bahnschrift" panose="020B0502040204020203" pitchFamily="34" charset="0"/>
              </a:rPr>
              <a:t>ritualistic; </a:t>
            </a:r>
          </a:p>
          <a:p>
            <a:r>
              <a:rPr lang="en-US" sz="2400" b="1" dirty="0">
                <a:latin typeface="Bahnschrift" panose="020B0502040204020203" pitchFamily="34" charset="0"/>
              </a:rPr>
              <a:t>hold tightly to doctrines; </a:t>
            </a:r>
          </a:p>
          <a:p>
            <a:r>
              <a:rPr lang="en-US" sz="2400" b="1" dirty="0">
                <a:latin typeface="Bahnschrift" panose="020B0502040204020203" pitchFamily="34" charset="0"/>
              </a:rPr>
              <a:t>define their lives by “dos” and “don’ts” and </a:t>
            </a:r>
          </a:p>
          <a:p>
            <a:r>
              <a:rPr lang="en-US" sz="2400" b="1" dirty="0">
                <a:latin typeface="Bahnschrift" panose="020B0502040204020203" pitchFamily="34" charset="0"/>
              </a:rPr>
              <a:t>“possibly lack understanding about the dealings of the Holy spirit” – </a:t>
            </a:r>
            <a:r>
              <a:rPr lang="en-US" sz="2400" b="1" dirty="0">
                <a:solidFill>
                  <a:schemeClr val="accent1"/>
                </a:solidFill>
                <a:latin typeface="Bahnschrift" panose="020B0502040204020203" pitchFamily="34" charset="0"/>
              </a:rPr>
              <a:t>vs 2</a:t>
            </a:r>
          </a:p>
          <a:p>
            <a:endParaRPr lang="en-US" sz="2400" b="1" dirty="0">
              <a:solidFill>
                <a:schemeClr val="accent1"/>
              </a:solidFill>
              <a:latin typeface="Bahnschrift" panose="020B0502040204020203" pitchFamily="34" charset="0"/>
            </a:endParaRPr>
          </a:p>
          <a:p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</a:t>
            </a:r>
            <a:r>
              <a:rPr lang="en-US" sz="2400" b="1" i="0" baseline="30000" dirty="0">
                <a:effectLst/>
                <a:highlight>
                  <a:srgbClr val="FF00FF"/>
                </a:highlight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So when Peter went up to Jerusalem, the </a:t>
            </a:r>
            <a:r>
              <a:rPr lang="en-US" sz="2400" b="0" i="0" dirty="0">
                <a:effectLst/>
                <a:highlight>
                  <a:srgbClr val="800080"/>
                </a:highlight>
                <a:latin typeface="Bahnschrift" panose="020B0502040204020203" pitchFamily="34" charset="0"/>
              </a:rPr>
              <a:t>circumcised believers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u="sng" dirty="0">
                <a:effectLst/>
                <a:latin typeface="Bahnschrift" panose="020B0502040204020203" pitchFamily="34" charset="0"/>
              </a:rPr>
              <a:t>criticized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 him.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Bodoni MT" panose="02070603080606020203" pitchFamily="18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DA3C9F1-3239-41C7-BA5B-ABBC352CC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47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54" y="0"/>
            <a:ext cx="379563" cy="6814868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978" y="322960"/>
            <a:ext cx="7508923" cy="65576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Who is a believer In context of Acts 11?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7A593-2CB2-4240-9BC9-42C2DBC2F4FC}"/>
              </a:ext>
            </a:extLst>
          </p:cNvPr>
          <p:cNvSpPr txBox="1"/>
          <p:nvPr/>
        </p:nvSpPr>
        <p:spPr>
          <a:xfrm>
            <a:off x="655139" y="1620105"/>
            <a:ext cx="11238280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3) </a:t>
            </a:r>
            <a:r>
              <a:rPr lang="en-US" sz="2400" b="1" dirty="0">
                <a:latin typeface="Bahnschrift" panose="020B0502040204020203" pitchFamily="34" charset="0"/>
              </a:rPr>
              <a:t>Believers are those who have put their trust in the Lord Jesus Christ and </a:t>
            </a:r>
          </a:p>
          <a:p>
            <a:r>
              <a:rPr lang="en-US" sz="2400" b="1" dirty="0">
                <a:latin typeface="Bahnschrift" panose="020B0502040204020203" pitchFamily="34" charset="0"/>
              </a:rPr>
              <a:t>have the gift of the Holy Spirit – </a:t>
            </a:r>
            <a:r>
              <a:rPr lang="en-US" sz="2400" b="1" dirty="0">
                <a:solidFill>
                  <a:schemeClr val="accent1"/>
                </a:solidFill>
                <a:latin typeface="Bahnschrift" panose="020B0502040204020203" pitchFamily="34" charset="0"/>
              </a:rPr>
              <a:t>vs 15-17</a:t>
            </a:r>
          </a:p>
          <a:p>
            <a:endParaRPr lang="en-US" sz="2400" b="1" dirty="0">
              <a:solidFill>
                <a:schemeClr val="accent1"/>
              </a:solidFill>
              <a:latin typeface="Bahnschrift" panose="020B0502040204020203" pitchFamily="34" charset="0"/>
            </a:endParaRPr>
          </a:p>
          <a:p>
            <a:endParaRPr lang="en-US" sz="2400" b="1" dirty="0">
              <a:solidFill>
                <a:schemeClr val="accent1"/>
              </a:solidFill>
              <a:latin typeface="Bahnschrift" panose="020B0502040204020203" pitchFamily="34" charset="0"/>
            </a:endParaRPr>
          </a:p>
          <a:p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15 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“As I began to speak, </a:t>
            </a:r>
            <a:r>
              <a:rPr lang="en-US" sz="2400" b="0" i="0" u="sng" dirty="0">
                <a:effectLst/>
                <a:latin typeface="Bahnschrift" panose="020B0502040204020203" pitchFamily="34" charset="0"/>
              </a:rPr>
              <a:t>the Holy Spirit came on them 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as he had come on us at the beginning. </a:t>
            </a:r>
          </a:p>
          <a:p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16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Then I remembered what the Lord had said: ‘John baptized with water, but you will be baptized with the Holy Spirit.’ </a:t>
            </a:r>
          </a:p>
          <a:p>
            <a:endParaRPr lang="en-US" sz="2400" b="1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17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So if God gave them the same gift he gave us who </a:t>
            </a:r>
            <a:r>
              <a:rPr lang="en-US" sz="2400" b="0" i="0" dirty="0">
                <a:effectLst/>
                <a:highlight>
                  <a:srgbClr val="800080"/>
                </a:highlight>
                <a:latin typeface="Bahnschrift" panose="020B0502040204020203" pitchFamily="34" charset="0"/>
              </a:rPr>
              <a:t>believed in the Lord Jesus Christ, 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who was I to think that I could stand in God’s way?”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Bodoni MT" panose="02070603080606020203" pitchFamily="18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66D3F42-2C33-4D29-8163-310959376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79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54" y="0"/>
            <a:ext cx="379563" cy="6814868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0978" y="322960"/>
            <a:ext cx="7508923" cy="65576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Who is a believer In context of Acts 11?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7A593-2CB2-4240-9BC9-42C2DBC2F4FC}"/>
              </a:ext>
            </a:extLst>
          </p:cNvPr>
          <p:cNvSpPr txBox="1"/>
          <p:nvPr/>
        </p:nvSpPr>
        <p:spPr>
          <a:xfrm>
            <a:off x="476860" y="1188784"/>
            <a:ext cx="1123828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4) </a:t>
            </a:r>
            <a:r>
              <a:rPr lang="en-US" sz="2400" b="1" dirty="0">
                <a:latin typeface="Bahnschrift" panose="020B0502040204020203" pitchFamily="34" charset="0"/>
              </a:rPr>
              <a:t>Believers are those who have received “Zoe” (the life of God) through repentance – </a:t>
            </a:r>
            <a:r>
              <a:rPr lang="en-US" sz="2400" b="1" dirty="0">
                <a:solidFill>
                  <a:schemeClr val="accent1"/>
                </a:solidFill>
                <a:latin typeface="Bahnschrift" panose="020B0502040204020203" pitchFamily="34" charset="0"/>
              </a:rPr>
              <a:t>vs 18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endParaRPr lang="en-US" sz="2400" b="1" dirty="0">
              <a:latin typeface="Bahnschrift" panose="020B0502040204020203" pitchFamily="34" charset="0"/>
            </a:endParaRPr>
          </a:p>
          <a:p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18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When they heard this, they had no further objections and praised God, saying, “So then, even to Gentiles God has granted </a:t>
            </a:r>
            <a:r>
              <a:rPr lang="en-US" sz="2400" b="0" i="0" dirty="0">
                <a:effectLst/>
                <a:highlight>
                  <a:srgbClr val="800080"/>
                </a:highlight>
                <a:latin typeface="Bahnschrift" panose="020B0502040204020203" pitchFamily="34" charset="0"/>
              </a:rPr>
              <a:t>repentance that leads to life.”</a:t>
            </a:r>
          </a:p>
          <a:p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Bodoni MT" panose="02070603080606020203" pitchFamily="18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CAD829A-FD82-42C7-A180-518554D2F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5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54" y="0"/>
            <a:ext cx="379563" cy="6814868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0465" y="645918"/>
            <a:ext cx="7508923" cy="655761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Bahnschrift" panose="020B0502040204020203" pitchFamily="34" charset="0"/>
              </a:rPr>
              <a:t>Who is a believer In context of Acts 11?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7A593-2CB2-4240-9BC9-42C2DBC2F4FC}"/>
              </a:ext>
            </a:extLst>
          </p:cNvPr>
          <p:cNvSpPr txBox="1"/>
          <p:nvPr/>
        </p:nvSpPr>
        <p:spPr>
          <a:xfrm>
            <a:off x="476860" y="2112639"/>
            <a:ext cx="1123828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ahnschrift" panose="020B0502040204020203" pitchFamily="34" charset="0"/>
              </a:rPr>
              <a:t>5) </a:t>
            </a:r>
            <a:r>
              <a:rPr lang="en-US" sz="2400" b="1" dirty="0">
                <a:latin typeface="Bahnschrift" panose="020B0502040204020203" pitchFamily="34" charset="0"/>
              </a:rPr>
              <a:t>Believers are those who have turned away from their old ways and are now focused on the Lord – </a:t>
            </a:r>
            <a:r>
              <a:rPr lang="en-US" sz="2400" b="1" dirty="0">
                <a:solidFill>
                  <a:schemeClr val="accent1"/>
                </a:solidFill>
                <a:latin typeface="Bahnschrift" panose="020B0502040204020203" pitchFamily="34" charset="0"/>
              </a:rPr>
              <a:t>vs 21</a:t>
            </a:r>
          </a:p>
          <a:p>
            <a:endParaRPr lang="en-US" sz="2400" b="1" dirty="0">
              <a:solidFill>
                <a:schemeClr val="accent1"/>
              </a:solidFill>
              <a:latin typeface="Bahnschrift" panose="020B0502040204020203" pitchFamily="34" charset="0"/>
            </a:endParaRPr>
          </a:p>
          <a:p>
            <a:endParaRPr lang="en-US" sz="2400" b="1" dirty="0">
              <a:solidFill>
                <a:schemeClr val="accent1"/>
              </a:solidFill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21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 Lord’s hand was with them, and </a:t>
            </a:r>
            <a:r>
              <a:rPr lang="en-US" sz="2400" b="0" i="0" dirty="0">
                <a:effectLst/>
                <a:highlight>
                  <a:srgbClr val="800080"/>
                </a:highlight>
                <a:latin typeface="Bahnschrift" panose="020B0502040204020203" pitchFamily="34" charset="0"/>
              </a:rPr>
              <a:t>a great number of people believed and turned to the Lord.</a:t>
            </a:r>
          </a:p>
          <a:p>
            <a:endParaRPr lang="en-US" sz="2200" dirty="0">
              <a:latin typeface="Bodoni MT" panose="02070603080606020203" pitchFamily="18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73172C6-DE33-46B4-A0E2-5A43E06CE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13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6410" y="65229"/>
            <a:ext cx="4347608" cy="713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Acts 11:19-22 (NIV)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7C57-65A4-4891-B19C-05779DD88570}"/>
              </a:ext>
            </a:extLst>
          </p:cNvPr>
          <p:cNvSpPr txBox="1"/>
          <p:nvPr/>
        </p:nvSpPr>
        <p:spPr>
          <a:xfrm>
            <a:off x="318025" y="778345"/>
            <a:ext cx="11555949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FC000"/>
                </a:solidFill>
                <a:effectLst/>
                <a:latin typeface="Bahnschrift" panose="020B0502040204020203" pitchFamily="34" charset="0"/>
              </a:rPr>
              <a:t>The Church in Antioch</a:t>
            </a:r>
          </a:p>
          <a:p>
            <a:pPr algn="l"/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  <a:p>
            <a:pPr algn="l"/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  <a:p>
            <a:pPr algn="l"/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19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Now those who had been scattered by the persecution that broke out when Stephen was killed traveled as far as Phoenicia, Cyprus and Antioch, spreading </a:t>
            </a:r>
          </a:p>
          <a:p>
            <a:pPr algn="l"/>
            <a:r>
              <a:rPr lang="en-US" sz="2400" b="0" i="0" dirty="0">
                <a:effectLst/>
                <a:latin typeface="Bahnschrift" panose="020B0502040204020203" pitchFamily="34" charset="0"/>
              </a:rPr>
              <a:t>the word </a:t>
            </a:r>
            <a:r>
              <a:rPr lang="en-US" sz="2400" b="0" i="0" u="sng" dirty="0">
                <a:effectLst/>
                <a:latin typeface="Bahnschrift" panose="020B0502040204020203" pitchFamily="34" charset="0"/>
              </a:rPr>
              <a:t>only among Jews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. </a:t>
            </a: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20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Some of them, however, men from Cyprus and Cyrene, went to Antioch and </a:t>
            </a:r>
          </a:p>
          <a:p>
            <a:pPr algn="l"/>
            <a:r>
              <a:rPr lang="en-US" sz="2400" b="0" i="0" dirty="0">
                <a:effectLst/>
                <a:latin typeface="Bahnschrift" panose="020B0502040204020203" pitchFamily="34" charset="0"/>
              </a:rPr>
              <a:t>began to </a:t>
            </a:r>
            <a:r>
              <a:rPr lang="en-US" sz="2400" b="0" i="0" u="sng" dirty="0">
                <a:effectLst/>
                <a:latin typeface="Bahnschrift" panose="020B0502040204020203" pitchFamily="34" charset="0"/>
              </a:rPr>
              <a:t>speak to Greeks also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, telling them the good news about the Lord Jesus. </a:t>
            </a: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21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 Lord’s hand was with them, and a great number of people believed and </a:t>
            </a:r>
          </a:p>
          <a:p>
            <a:pPr algn="l"/>
            <a:r>
              <a:rPr lang="en-US" sz="2400" b="0" i="0" dirty="0">
                <a:effectLst/>
                <a:latin typeface="Bahnschrift" panose="020B0502040204020203" pitchFamily="34" charset="0"/>
              </a:rPr>
              <a:t>turned to the Lord.</a:t>
            </a:r>
          </a:p>
          <a:p>
            <a:pPr algn="l"/>
            <a:endParaRPr lang="en-US" sz="2400" dirty="0">
              <a:latin typeface="Bahnschrift" panose="020B0502040204020203" pitchFamily="34" charset="0"/>
            </a:endParaRPr>
          </a:p>
          <a:p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22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News of this reached the church in Jerusalem, and they sent Barnabas to Antioch. 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1" i="0" baseline="3000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1" i="0" baseline="30000" dirty="0">
              <a:effectLst/>
              <a:latin typeface="Bahnschrift" panose="020B0502040204020203" pitchFamily="34" charset="0"/>
            </a:endParaRPr>
          </a:p>
          <a:p>
            <a:pPr algn="ctr"/>
            <a:endParaRPr lang="en-US" sz="2400" b="1" i="0" dirty="0">
              <a:solidFill>
                <a:srgbClr val="FFC000"/>
              </a:solidFill>
              <a:effectLst/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6074657-7515-401B-9207-D04A98D93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9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196" y="163941"/>
            <a:ext cx="4347608" cy="713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Acts 11:23-26 (NIV)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7C57-65A4-4891-B19C-05779DD88570}"/>
              </a:ext>
            </a:extLst>
          </p:cNvPr>
          <p:cNvSpPr txBox="1"/>
          <p:nvPr/>
        </p:nvSpPr>
        <p:spPr>
          <a:xfrm>
            <a:off x="313999" y="1104255"/>
            <a:ext cx="1156400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23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When he arrived and saw what the grace of God had done, he was glad and encouraged them all to remain true to the Lord with all their hearts. </a:t>
            </a:r>
            <a:endParaRPr lang="en-US" sz="2400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sz="2400" b="1" i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  <a:p>
            <a:pPr algn="l"/>
            <a:endParaRPr lang="en-US" sz="2400" b="1" i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  <a:p>
            <a:pPr algn="l"/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24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US" sz="2400" b="0" i="0" u="sng" dirty="0">
                <a:effectLst/>
                <a:latin typeface="Bahnschrift" panose="020B0502040204020203" pitchFamily="34" charset="0"/>
              </a:rPr>
              <a:t>He was a good man, full of the Holy Spirit and faith, and a great number of people were brought to the Lord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pPr algn="l"/>
            <a:endParaRPr lang="en-US" sz="2400" dirty="0">
              <a:latin typeface="Bahnschrift" panose="020B0502040204020203" pitchFamily="34" charset="0"/>
            </a:endParaRPr>
          </a:p>
          <a:p>
            <a:pPr algn="l"/>
            <a:endParaRPr lang="en-US" sz="2400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25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Then Barnabas went to Tarsus to look for Saul, </a:t>
            </a: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26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and when he found him, he brought him to Antioch. So for a </a:t>
            </a:r>
            <a:r>
              <a:rPr lang="en-US" sz="2400" b="1" i="0" u="sng" dirty="0">
                <a:solidFill>
                  <a:srgbClr val="FF0000"/>
                </a:solidFill>
                <a:effectLst/>
                <a:latin typeface="Bahnschrift" panose="020B0502040204020203" pitchFamily="34" charset="0"/>
              </a:rPr>
              <a:t>whole year</a:t>
            </a:r>
          </a:p>
          <a:p>
            <a:pPr algn="l"/>
            <a:r>
              <a:rPr lang="en-US" sz="2400" b="0" i="0" dirty="0">
                <a:effectLst/>
                <a:latin typeface="Bahnschrift" panose="020B0502040204020203" pitchFamily="34" charset="0"/>
              </a:rPr>
              <a:t>Barnabas and Saul met with the church and taught great numbers of people. </a:t>
            </a:r>
          </a:p>
          <a:p>
            <a:pPr algn="l"/>
            <a:r>
              <a:rPr lang="en-US" sz="2400" b="0" i="0" dirty="0">
                <a:effectLst/>
                <a:latin typeface="Bahnschrift" panose="020B0502040204020203" pitchFamily="34" charset="0"/>
              </a:rPr>
              <a:t>The </a:t>
            </a:r>
            <a:r>
              <a:rPr lang="en-US" sz="2400" b="0" i="0" dirty="0">
                <a:effectLst/>
                <a:highlight>
                  <a:srgbClr val="008000"/>
                </a:highlight>
                <a:latin typeface="Bahnschrift" panose="020B0502040204020203" pitchFamily="34" charset="0"/>
              </a:rPr>
              <a:t>disciples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 were called </a:t>
            </a:r>
            <a:r>
              <a:rPr lang="en-US" sz="2400" b="0" i="0" dirty="0">
                <a:effectLst/>
                <a:highlight>
                  <a:srgbClr val="FF0000"/>
                </a:highlight>
                <a:latin typeface="Bahnschrift" panose="020B0502040204020203" pitchFamily="34" charset="0"/>
              </a:rPr>
              <a:t>Christians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 first at Antioch.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535008F-B7FA-4273-83BD-436427984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42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196" y="163941"/>
            <a:ext cx="4347608" cy="713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Acts 11:26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7C57-65A4-4891-B19C-05779DD88570}"/>
              </a:ext>
            </a:extLst>
          </p:cNvPr>
          <p:cNvSpPr txBox="1"/>
          <p:nvPr/>
        </p:nvSpPr>
        <p:spPr>
          <a:xfrm>
            <a:off x="313999" y="1104255"/>
            <a:ext cx="11564002" cy="447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800" dirty="0">
                <a:solidFill>
                  <a:srgbClr val="FF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Acts 11:26 (The Voice)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26 </a:t>
            </a:r>
            <a:r>
              <a:rPr lang="en-US" sz="2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He found Saul and brought him back to Antioch. The two of them spent an </a:t>
            </a:r>
          </a:p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entire year there, meeting with the church and teaching huge numbers of people. </a:t>
            </a:r>
          </a:p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It was there, in Antioch, where the term </a:t>
            </a:r>
            <a:r>
              <a:rPr lang="en-US" sz="2400" u="sng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“Christian” was first used to identify disciples of Jesus.</a:t>
            </a:r>
          </a:p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800"/>
              </a:spcAft>
            </a:pPr>
            <a:endParaRPr lang="en-US" sz="2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Acts 11:26 (J.B. Phillips New Testament)</a:t>
            </a:r>
          </a:p>
          <a:p>
            <a:pPr marL="0" marR="0">
              <a:lnSpc>
                <a:spcPts val="204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26</a:t>
            </a:r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Then for a whole year they met together with the Church and taught a large crowd. </a:t>
            </a:r>
            <a:r>
              <a:rPr lang="en-US" sz="24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It was in Antioch that the </a:t>
            </a:r>
            <a:r>
              <a:rPr lang="en-US" sz="2400" u="sng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disciples were first given the name of “Christians”.</a:t>
            </a:r>
            <a:endParaRPr lang="en-US" sz="2400" u="sng" dirty="0"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31A71EC-2B74-4199-A6F9-28EEA696F1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280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50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196" y="163941"/>
            <a:ext cx="4347608" cy="713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Bahnschrift" panose="020B0502040204020203" pitchFamily="34" charset="0"/>
              </a:rPr>
              <a:t>Fair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7C57-65A4-4891-B19C-05779DD88570}"/>
              </a:ext>
            </a:extLst>
          </p:cNvPr>
          <p:cNvSpPr txBox="1"/>
          <p:nvPr/>
        </p:nvSpPr>
        <p:spPr>
          <a:xfrm>
            <a:off x="313999" y="1104255"/>
            <a:ext cx="11564002" cy="5589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kern="18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You should not refer to yourself as a Christian if you are not being discipled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800" dirty="0"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</a:t>
            </a:r>
            <a:r>
              <a:rPr lang="en-US" sz="2400" b="1" kern="1800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or have not been discipled.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1" kern="1800" dirty="0">
              <a:latin typeface="Bahnschrift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1" kern="1800" dirty="0">
              <a:latin typeface="Bahnschrift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kern="18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name “Christian” </a:t>
            </a:r>
            <a:r>
              <a:rPr lang="en-US" sz="2400" b="1" kern="1800" dirty="0"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was </a:t>
            </a:r>
            <a:r>
              <a:rPr lang="en-US" sz="2400" b="1" kern="18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given to the disciple.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kern="1800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Therefore, a follower of Christ should be quick to identify themselves as disciple.      Let the on lookers determine for themselves if indeed you are a Christian.</a:t>
            </a:r>
            <a:endParaRPr lang="en-US" sz="2400" b="1" kern="1800" dirty="0">
              <a:latin typeface="Bahnschrift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1" kern="1800" dirty="0">
              <a:latin typeface="Bahnschrift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1" kern="1800" dirty="0">
              <a:latin typeface="Bahnschrift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kern="1800" dirty="0"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Jesus called His followers disciples not “Christians” throughout His walk on earth.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1" kern="18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1" kern="18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kern="1800" dirty="0"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word “disciple” or “disciples” are mentioned in the bible at least 294 times.</a:t>
            </a:r>
            <a:endParaRPr lang="en-US" sz="2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75F25CD-93FE-4863-8D9F-E03727367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280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7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1207" y="126521"/>
            <a:ext cx="4347608" cy="713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Bahnschrift" panose="020B0502040204020203" pitchFamily="34" charset="0"/>
              </a:rPr>
              <a:t>Fair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7C57-65A4-4891-B19C-05779DD88570}"/>
              </a:ext>
            </a:extLst>
          </p:cNvPr>
          <p:cNvSpPr txBox="1"/>
          <p:nvPr/>
        </p:nvSpPr>
        <p:spPr>
          <a:xfrm>
            <a:off x="221984" y="839637"/>
            <a:ext cx="11564002" cy="6791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b="1" kern="1800" dirty="0">
                <a:latin typeface="Bahnschrift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The word “Christian occurs only 3 times in scripture”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2400" b="1" kern="1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Acts 11:26 (NIV)</a:t>
            </a:r>
          </a:p>
          <a:p>
            <a:pPr algn="l"/>
            <a:r>
              <a:rPr lang="en-US" sz="2400" b="1" i="0" baseline="30000" dirty="0">
                <a:effectLst/>
                <a:highlight>
                  <a:srgbClr val="FF00FF"/>
                </a:highlight>
                <a:latin typeface="Bahnschrift" panose="020B0502040204020203" pitchFamily="34" charset="0"/>
              </a:rPr>
              <a:t>26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and when he found him, he brought him to Antioch. So for a whole year </a:t>
            </a:r>
          </a:p>
          <a:p>
            <a:pPr algn="l"/>
            <a:r>
              <a:rPr lang="en-US" sz="2400" b="0" i="0" dirty="0">
                <a:effectLst/>
                <a:latin typeface="Bahnschrift" panose="020B0502040204020203" pitchFamily="34" charset="0"/>
              </a:rPr>
              <a:t>Barnabas and Saul met with the church and taught great numbers of people. The disciples were called </a:t>
            </a:r>
            <a:r>
              <a:rPr lang="en-US" sz="2400" b="1" i="0" u="sng" dirty="0">
                <a:effectLst/>
                <a:latin typeface="Bahnschrift" panose="020B0502040204020203" pitchFamily="34" charset="0"/>
              </a:rPr>
              <a:t>Christians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 first at Antioch.</a:t>
            </a:r>
          </a:p>
          <a:p>
            <a:pPr algn="l"/>
            <a:endParaRPr lang="en-US" sz="2400" dirty="0">
              <a:latin typeface="Bahnschrift" panose="020B0502040204020203" pitchFamily="34" charset="0"/>
            </a:endParaRPr>
          </a:p>
          <a:p>
            <a:pPr algn="l"/>
            <a:endParaRPr lang="en-US" sz="2400" dirty="0">
              <a:latin typeface="Bahnschrift" panose="020B0502040204020203" pitchFamily="34" charset="0"/>
            </a:endParaRPr>
          </a:p>
          <a:p>
            <a:r>
              <a:rPr lang="en-US" sz="2400" b="1" i="0" dirty="0">
                <a:solidFill>
                  <a:srgbClr val="FFFF00"/>
                </a:solidFill>
                <a:effectLst/>
                <a:latin typeface="Bahnschrift" panose="020B0502040204020203" pitchFamily="34" charset="0"/>
              </a:rPr>
              <a:t>Acts 26:28 (NIV)</a:t>
            </a:r>
          </a:p>
          <a:p>
            <a:pPr algn="l"/>
            <a:r>
              <a:rPr lang="en-US" sz="2400" b="1" i="0" baseline="30000" dirty="0">
                <a:effectLst/>
                <a:highlight>
                  <a:srgbClr val="FF00FF"/>
                </a:highlight>
                <a:latin typeface="Bahnschrift" panose="020B0502040204020203" pitchFamily="34" charset="0"/>
              </a:rPr>
              <a:t>28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Then Agrippa said to Paul, “Do you think that in such a short time you can persuade me to be a </a:t>
            </a:r>
            <a:r>
              <a:rPr lang="en-US" sz="2400" b="1" i="0" u="sng" dirty="0">
                <a:effectLst/>
                <a:latin typeface="Bahnschrift" panose="020B0502040204020203" pitchFamily="34" charset="0"/>
              </a:rPr>
              <a:t>Christian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?”</a:t>
            </a:r>
          </a:p>
          <a:p>
            <a:pPr algn="l"/>
            <a:endParaRPr lang="en-US" sz="2400" dirty="0">
              <a:latin typeface="Bahnschrift" panose="020B0502040204020203" pitchFamily="34" charset="0"/>
            </a:endParaRPr>
          </a:p>
          <a:p>
            <a:pPr algn="l"/>
            <a:endParaRPr lang="en-US" sz="2400" dirty="0">
              <a:latin typeface="Bahnschrift" panose="020B0502040204020203" pitchFamily="34" charset="0"/>
            </a:endParaRPr>
          </a:p>
          <a:p>
            <a:r>
              <a:rPr lang="en-US" sz="2400" b="1" i="0" dirty="0">
                <a:solidFill>
                  <a:srgbClr val="FFFF00"/>
                </a:solidFill>
                <a:effectLst/>
                <a:latin typeface="Bahnschrift" panose="020B0502040204020203" pitchFamily="34" charset="0"/>
              </a:rPr>
              <a:t>1 Peter 4:16 (NIV)</a:t>
            </a:r>
          </a:p>
          <a:p>
            <a:pPr algn="l"/>
            <a:r>
              <a:rPr lang="en-US" sz="2400" b="1" i="0" baseline="30000" dirty="0">
                <a:effectLst/>
                <a:highlight>
                  <a:srgbClr val="FF00FF"/>
                </a:highlight>
                <a:latin typeface="Bahnschrift" panose="020B0502040204020203" pitchFamily="34" charset="0"/>
              </a:rPr>
              <a:t>16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However, if you suffer as a </a:t>
            </a:r>
            <a:r>
              <a:rPr lang="en-US" sz="2400" b="1" i="0" u="sng" dirty="0">
                <a:effectLst/>
                <a:latin typeface="Bahnschrift" panose="020B0502040204020203" pitchFamily="34" charset="0"/>
              </a:rPr>
              <a:t>Christian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, do not be ashamed, but praise God that you bear that name.</a:t>
            </a:r>
          </a:p>
          <a:p>
            <a:pPr algn="l"/>
            <a:endParaRPr lang="en-US" sz="2400" b="0" i="0" dirty="0">
              <a:effectLst/>
              <a:latin typeface="system-ui"/>
            </a:endParaRPr>
          </a:p>
          <a:p>
            <a:pPr algn="l"/>
            <a:endParaRPr lang="en-US" sz="2400" b="0" i="0" dirty="0">
              <a:effectLst/>
              <a:latin typeface="system-ui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96C627D-3D61-4FF3-9801-E8CA6C182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280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800" y="1"/>
            <a:ext cx="3646379" cy="685800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29" y="2263727"/>
            <a:ext cx="2900320" cy="1588177"/>
          </a:xfrm>
        </p:spPr>
        <p:txBody>
          <a:bodyPr>
            <a:normAutofit/>
          </a:bodyPr>
          <a:lstStyle/>
          <a:p>
            <a:r>
              <a:rPr lang="en-US" sz="4000" b="1" dirty="0"/>
              <a:t>What is the Difference?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7" y="3953800"/>
            <a:ext cx="3503122" cy="70653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FC05CB"/>
                </a:solidFill>
              </a:rPr>
              <a:t>Acts 11:19-26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EDEDC4E-607F-4A3D-B447-0D1B1FB5056F}"/>
              </a:ext>
            </a:extLst>
          </p:cNvPr>
          <p:cNvSpPr/>
          <p:nvPr/>
        </p:nvSpPr>
        <p:spPr>
          <a:xfrm flipV="1">
            <a:off x="5682754" y="668330"/>
            <a:ext cx="826492" cy="330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14BC259-DAEC-4514-A685-54DCD89E93C1}"/>
              </a:ext>
            </a:extLst>
          </p:cNvPr>
          <p:cNvSpPr/>
          <p:nvPr/>
        </p:nvSpPr>
        <p:spPr>
          <a:xfrm flipV="1">
            <a:off x="9157865" y="668329"/>
            <a:ext cx="826492" cy="330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8F69DA8-89FF-434E-95C1-A68C7ACBBD8C}"/>
              </a:ext>
            </a:extLst>
          </p:cNvPr>
          <p:cNvSpPr/>
          <p:nvPr/>
        </p:nvSpPr>
        <p:spPr>
          <a:xfrm>
            <a:off x="3968630" y="457963"/>
            <a:ext cx="1537715" cy="7517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Believer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9377F4E-C994-474A-9D71-9D3455BE5AA7}"/>
              </a:ext>
            </a:extLst>
          </p:cNvPr>
          <p:cNvSpPr/>
          <p:nvPr/>
        </p:nvSpPr>
        <p:spPr>
          <a:xfrm>
            <a:off x="7007606" y="457963"/>
            <a:ext cx="1740267" cy="7517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Disciple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BF9EDF-7D0A-44B8-AAC2-F747BEBCD5BB}"/>
              </a:ext>
            </a:extLst>
          </p:cNvPr>
          <p:cNvSpPr/>
          <p:nvPr/>
        </p:nvSpPr>
        <p:spPr>
          <a:xfrm>
            <a:off x="10249134" y="416211"/>
            <a:ext cx="1632483" cy="75171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Christian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72E58A-CE8B-4264-AE96-A04449DB231F}"/>
              </a:ext>
            </a:extLst>
          </p:cNvPr>
          <p:cNvSpPr/>
          <p:nvPr/>
        </p:nvSpPr>
        <p:spPr>
          <a:xfrm>
            <a:off x="3752968" y="3287351"/>
            <a:ext cx="2098070" cy="31639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3"/>
                </a:solidFill>
                <a:latin typeface="+mj-lt"/>
              </a:rPr>
              <a:t>Acts 11:21 (NIV)</a:t>
            </a:r>
          </a:p>
          <a:p>
            <a:endParaRPr lang="en-US" sz="2000" dirty="0">
              <a:solidFill>
                <a:schemeClr val="tx1"/>
              </a:solidFill>
              <a:latin typeface="+mj-lt"/>
            </a:endParaRP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+mj-lt"/>
              </a:rPr>
              <a:t>The Lord’s hand was with them, and a great number of people </a:t>
            </a:r>
            <a:r>
              <a:rPr lang="en-US" sz="2000" b="0" i="0" u="sng" dirty="0">
                <a:solidFill>
                  <a:schemeClr val="tx1"/>
                </a:solidFill>
                <a:effectLst/>
                <a:latin typeface="+mj-lt"/>
              </a:rPr>
              <a:t>believed and turned to the Lord.</a:t>
            </a:r>
            <a:endParaRPr lang="en-US" sz="2000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FBCD42-2091-4672-9D81-F1A8805BEEC3}"/>
              </a:ext>
            </a:extLst>
          </p:cNvPr>
          <p:cNvSpPr/>
          <p:nvPr/>
        </p:nvSpPr>
        <p:spPr>
          <a:xfrm>
            <a:off x="6439878" y="1722611"/>
            <a:ext cx="2496559" cy="40448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3"/>
                </a:solidFill>
                <a:latin typeface="+mj-lt"/>
              </a:rPr>
              <a:t>Acts 11:26b (NIV)</a:t>
            </a:r>
          </a:p>
          <a:p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+mj-lt"/>
              </a:rPr>
              <a:t>… So for a whole year Barnabas and Saul </a:t>
            </a:r>
            <a:r>
              <a:rPr lang="en-US" sz="2000" b="0" i="0" u="sng" dirty="0">
                <a:solidFill>
                  <a:schemeClr val="tx1"/>
                </a:solidFill>
                <a:effectLst/>
                <a:latin typeface="+mj-lt"/>
              </a:rPr>
              <a:t>met with the church and taught great numbers of people.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A91530-1D06-4D9F-B92D-67AA478870A6}"/>
              </a:ext>
            </a:extLst>
          </p:cNvPr>
          <p:cNvSpPr/>
          <p:nvPr/>
        </p:nvSpPr>
        <p:spPr>
          <a:xfrm>
            <a:off x="9525277" y="3159711"/>
            <a:ext cx="2496559" cy="30758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3"/>
                </a:solidFill>
                <a:latin typeface="+mj-lt"/>
              </a:rPr>
              <a:t>Acts 11:26c (NIV)</a:t>
            </a:r>
          </a:p>
          <a:p>
            <a:endParaRPr lang="en-US" sz="2000" b="1" dirty="0">
              <a:solidFill>
                <a:schemeClr val="tx1"/>
              </a:solidFill>
              <a:latin typeface="+mj-lt"/>
            </a:endParaRPr>
          </a:p>
          <a:p>
            <a:r>
              <a:rPr lang="en-US" sz="2000" b="0" i="0" dirty="0">
                <a:solidFill>
                  <a:schemeClr val="tx1"/>
                </a:solidFill>
                <a:effectLst/>
                <a:latin typeface="+mj-lt"/>
              </a:rPr>
              <a:t>The disciples were called </a:t>
            </a:r>
            <a:r>
              <a:rPr lang="en-US" sz="2000" b="0" i="0" u="sng" dirty="0">
                <a:solidFill>
                  <a:schemeClr val="tx1"/>
                </a:solidFill>
                <a:effectLst/>
                <a:latin typeface="+mj-lt"/>
              </a:rPr>
              <a:t>Christians 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+mj-lt"/>
              </a:rPr>
              <a:t>first at Antioch.</a:t>
            </a:r>
            <a:endParaRPr lang="en-US" sz="2000" dirty="0">
              <a:latin typeface="+mj-lt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FD942D7-69E7-4F34-9CFF-C02C8945C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280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00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135A-4690-11F8-D997-7267DB1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Partake in 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C74EA-460B-C533-BAF9-FB2DCDEE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333500"/>
            <a:ext cx="11182350" cy="53721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2 Timothy 2:20-21 AMPC</a:t>
            </a:r>
            <a:endParaRPr lang="en-US" sz="2600" b="1" i="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endParaRPr lang="en-US" sz="2600" b="1" i="0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20</a:t>
            </a:r>
            <a:r>
              <a:rPr lang="en-US" sz="2600" b="1" i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But in a great house there are not only vessels of gold and silver, but also [utensils] of wood and earthenware, and some for honorable 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noble [use] and some for menial 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ignoble [use].</a:t>
            </a:r>
          </a:p>
          <a:p>
            <a:pPr algn="l"/>
            <a:endParaRPr lang="en-US" sz="26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i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21</a:t>
            </a:r>
            <a:r>
              <a:rPr lang="en-US" sz="2600" b="1" i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So whoever 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cleanses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himself [from what is ignoble 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unclean, who separates himself from contact with contaminating and corrupting influences] will [then himself] be a vessel set apart 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useful for honorable 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noble purposes, consecrated 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profitable to the Master, fit 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and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ready for 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any good work.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C14907A-4B9C-871B-86D0-38ED7BF3F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68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05AC74-6838-4CD9-B157-B3BB3E2F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646379" cy="6858000"/>
          </a:xfrm>
          <a:prstGeom prst="rect">
            <a:avLst/>
          </a:prstGeom>
        </p:spPr>
      </p:pic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Who is a Disciple?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7A593-2CB2-4240-9BC9-42C2DBC2F4FC}"/>
              </a:ext>
            </a:extLst>
          </p:cNvPr>
          <p:cNvSpPr txBox="1"/>
          <p:nvPr/>
        </p:nvSpPr>
        <p:spPr>
          <a:xfrm>
            <a:off x="4520242" y="228897"/>
            <a:ext cx="7252736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The root word for “disciple” is “discipl</a:t>
            </a:r>
            <a:r>
              <a:rPr lang="en-US" sz="2400" u="sng" dirty="0">
                <a:latin typeface="Bahnschrift" panose="020B0502040204020203" pitchFamily="34" charset="0"/>
              </a:rPr>
              <a:t>in</a:t>
            </a:r>
            <a:r>
              <a:rPr lang="en-US" sz="2400" dirty="0">
                <a:latin typeface="Bahnschrift" panose="020B0502040204020203" pitchFamily="34" charset="0"/>
              </a:rPr>
              <a:t>e.”</a:t>
            </a:r>
          </a:p>
          <a:p>
            <a:endParaRPr lang="en-US" sz="2400" dirty="0">
              <a:latin typeface="Bahnschrift" panose="020B0502040204020203" pitchFamily="34" charset="0"/>
            </a:endParaRPr>
          </a:p>
          <a:p>
            <a:endParaRPr lang="en-US" sz="2400" dirty="0">
              <a:latin typeface="Bahnschrift" panose="020B0502040204020203" pitchFamily="34" charset="0"/>
            </a:endParaRPr>
          </a:p>
          <a:p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A disciple (in context of the kingdom) is one who engages in learning </a:t>
            </a:r>
            <a:r>
              <a:rPr lang="en-US" sz="2400" u="sng" dirty="0">
                <a:latin typeface="Bahnschrift" panose="020B0502040204020203" pitchFamily="34" charset="0"/>
              </a:rPr>
              <a:t>until </a:t>
            </a:r>
            <a:r>
              <a:rPr lang="en-US" sz="2400" dirty="0">
                <a:latin typeface="Bahnschrift" panose="020B0502040204020203" pitchFamily="34" charset="0"/>
              </a:rPr>
              <a:t>he or she becomes like Christ.</a:t>
            </a:r>
          </a:p>
          <a:p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A disciple (in context of the kingdom) is a </a:t>
            </a:r>
            <a:r>
              <a:rPr lang="en-US" sz="2400" u="sng" dirty="0">
                <a:latin typeface="Bahnschrift" panose="020B0502040204020203" pitchFamily="34" charset="0"/>
              </a:rPr>
              <a:t>personal</a:t>
            </a:r>
            <a:r>
              <a:rPr lang="en-US" sz="2400" dirty="0">
                <a:latin typeface="Bahnschrift" panose="020B0502040204020203" pitchFamily="34" charset="0"/>
              </a:rPr>
              <a:t> follower of Jesus Christ.</a:t>
            </a:r>
          </a:p>
          <a:p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ahnschrift" panose="020B0502040204020203" pitchFamily="34" charset="0"/>
              </a:rPr>
              <a:t>A disciple is one who disciplines himself or herself to live according to the instructions of Jesus Christ.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8E1BA79-11F3-449A-87AD-9672E3F4D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280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2196" y="163941"/>
            <a:ext cx="4347608" cy="713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Bahnschrift" panose="020B0502040204020203" pitchFamily="34" charset="0"/>
              </a:rPr>
              <a:t>WHO ARE YOU?</a:t>
            </a:r>
          </a:p>
        </p:txBody>
      </p:sp>
      <p:pic>
        <p:nvPicPr>
          <p:cNvPr id="1026" name="Picture 2" descr="What is a good question? | Dragonfly Training">
            <a:extLst>
              <a:ext uri="{FF2B5EF4-FFF2-40B4-BE49-F238E27FC236}">
                <a16:creationId xmlns:a16="http://schemas.microsoft.com/office/drawing/2014/main" id="{462D7DC6-3BEA-4CA2-A848-331DCDE38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06" y="1872388"/>
            <a:ext cx="6858000" cy="48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Sequential Access Storage 2">
            <a:extLst>
              <a:ext uri="{FF2B5EF4-FFF2-40B4-BE49-F238E27FC236}">
                <a16:creationId xmlns:a16="http://schemas.microsoft.com/office/drawing/2014/main" id="{5597577E-E53D-483F-925F-6C1B56FB5123}"/>
              </a:ext>
            </a:extLst>
          </p:cNvPr>
          <p:cNvSpPr/>
          <p:nvPr/>
        </p:nvSpPr>
        <p:spPr>
          <a:xfrm>
            <a:off x="1840355" y="968413"/>
            <a:ext cx="2392339" cy="199907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BELIEVER?</a:t>
            </a:r>
          </a:p>
        </p:txBody>
      </p:sp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1445712A-BF80-491B-B3B4-68EE7FA6A7A2}"/>
              </a:ext>
            </a:extLst>
          </p:cNvPr>
          <p:cNvSpPr/>
          <p:nvPr/>
        </p:nvSpPr>
        <p:spPr>
          <a:xfrm flipH="1">
            <a:off x="9247517" y="1872388"/>
            <a:ext cx="2541916" cy="203657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CHRISTIAN?</a:t>
            </a:r>
          </a:p>
        </p:txBody>
      </p:sp>
      <p:sp>
        <p:nvSpPr>
          <p:cNvPr id="9" name="Flowchart: Sequential Access Storage 8">
            <a:extLst>
              <a:ext uri="{FF2B5EF4-FFF2-40B4-BE49-F238E27FC236}">
                <a16:creationId xmlns:a16="http://schemas.microsoft.com/office/drawing/2014/main" id="{784D3F8E-44FB-4CCC-AD3E-E129EB8D5424}"/>
              </a:ext>
            </a:extLst>
          </p:cNvPr>
          <p:cNvSpPr/>
          <p:nvPr/>
        </p:nvSpPr>
        <p:spPr>
          <a:xfrm>
            <a:off x="1670650" y="4756030"/>
            <a:ext cx="2251546" cy="1732853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DISCIPLE?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717C07C-6510-4BAC-9564-F40AE54F0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280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5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E24AB6-47C3-4674-AA41-F6398B86FDC8}"/>
              </a:ext>
            </a:extLst>
          </p:cNvPr>
          <p:cNvSpPr txBox="1"/>
          <p:nvPr/>
        </p:nvSpPr>
        <p:spPr>
          <a:xfrm>
            <a:off x="1570748" y="1219163"/>
            <a:ext cx="9637663" cy="3613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Outgivers</a:t>
            </a: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Ministries (TOMS)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Website: www.toms-lifestyle.org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YouTube Page: The </a:t>
            </a:r>
            <a:r>
              <a:rPr lang="en-US" sz="2400" b="1" dirty="0" err="1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Outgivers</a:t>
            </a:r>
            <a:r>
              <a:rPr lang="en-US" sz="2400" b="1" dirty="0">
                <a:effectLst/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Ministries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Blog: </a:t>
            </a: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www.outgivers.blogspot.com</a:t>
            </a: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 page: </a:t>
            </a: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www.facebook.com/aboundinchrist</a:t>
            </a: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info@toms-lifestyle.org</a:t>
            </a: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Address: P.O. Box 86362 Gaithersburg, MD 20886 </a:t>
            </a:r>
            <a:endParaRPr lang="en-US" sz="2400" b="1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Phone #: 1.844.762.3332</a:t>
            </a:r>
            <a:endParaRPr lang="en-US" sz="2400" b="1" dirty="0">
              <a:effectLst/>
              <a:latin typeface="Bahnschrif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93218-F5C0-4E8D-A5E9-8729451A43A6}"/>
              </a:ext>
            </a:extLst>
          </p:cNvPr>
          <p:cNvSpPr txBox="1"/>
          <p:nvPr/>
        </p:nvSpPr>
        <p:spPr>
          <a:xfrm>
            <a:off x="2088254" y="5435798"/>
            <a:ext cx="6095064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 our YouTube Page (The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Outgivers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Ministries)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view recording of this message.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5443B27-2084-42AC-AA72-1F5081931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361" y="5919937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49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135A-4690-11F8-D997-7267DB1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Partake in 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C74EA-460B-C533-BAF9-FB2DCDEE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333500"/>
            <a:ext cx="11182350" cy="53721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6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Hebrews 9:14 NIV</a:t>
            </a:r>
            <a:endParaRPr lang="en-US" sz="2600" b="1" i="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endParaRPr lang="en-US" sz="2600" b="1" i="0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 algn="l"/>
            <a:r>
              <a:rPr lang="en-US" sz="2600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14</a:t>
            </a:r>
            <a:r>
              <a:rPr lang="en-US" sz="2600" b="1" i="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 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How much more, then, will the blood of Christ, who through the eternal Spirit offered himself unblemished to God, </a:t>
            </a: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cleanse our consciences from acts that lead to death, so that we may serve the living God!</a:t>
            </a:r>
            <a:endParaRPr lang="en-US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176932-92EB-DFAF-1C0F-C524DBB90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8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135A-4690-11F8-D997-7267DB1C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12573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Partake in Communion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C74EA-460B-C533-BAF9-FB2DCDEE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333500"/>
            <a:ext cx="11182350" cy="53721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Through the eternal power in the BLOOD of Jesus Christ, </a:t>
            </a:r>
          </a:p>
          <a:p>
            <a:pPr marL="36900" indent="0">
              <a:buNone/>
            </a:pPr>
            <a:endParaRPr lang="en-US" sz="2600" b="1" i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  <a:p>
            <a:pPr>
              <a:buFontTx/>
              <a:buChar char="-"/>
            </a:pPr>
            <a:r>
              <a:rPr lang="en-US" sz="26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Life of the Father  is yours.</a:t>
            </a:r>
          </a:p>
          <a:p>
            <a:pPr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Love of the Father is yours.</a:t>
            </a:r>
          </a:p>
          <a:p>
            <a:pPr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Peace of the Father is yours.</a:t>
            </a:r>
          </a:p>
          <a:p>
            <a:pPr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Joy of the Father is yours.</a:t>
            </a:r>
          </a:p>
          <a:p>
            <a:pPr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Health of the Father is yours.</a:t>
            </a:r>
          </a:p>
          <a:p>
            <a:pPr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Power of the Father is yours.</a:t>
            </a:r>
          </a:p>
          <a:p>
            <a:pPr>
              <a:buFontTx/>
              <a:buChar char="-"/>
            </a:pPr>
            <a:r>
              <a:rPr 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Resurrection of the Father is yours.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5759E83-5439-CDB2-6412-E111059E9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8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685" y="51833"/>
            <a:ext cx="4347608" cy="713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Acts 11:1-5 (NIV)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7C57-65A4-4891-B19C-05779DD88570}"/>
              </a:ext>
            </a:extLst>
          </p:cNvPr>
          <p:cNvSpPr txBox="1"/>
          <p:nvPr/>
        </p:nvSpPr>
        <p:spPr>
          <a:xfrm>
            <a:off x="460075" y="764949"/>
            <a:ext cx="11323608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>
                <a:solidFill>
                  <a:srgbClr val="FFC000"/>
                </a:solidFill>
                <a:effectLst/>
                <a:latin typeface="Bahnschrift" panose="020B0502040204020203" pitchFamily="34" charset="0"/>
              </a:rPr>
              <a:t>Peter Explains His Actions</a:t>
            </a:r>
          </a:p>
          <a:p>
            <a:pPr algn="l"/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 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 apostles and the </a:t>
            </a:r>
            <a:r>
              <a:rPr lang="en-US" sz="2400" b="0" i="0" dirty="0">
                <a:effectLst/>
                <a:highlight>
                  <a:srgbClr val="800080"/>
                </a:highlight>
                <a:latin typeface="Bahnschrift" panose="020B0502040204020203" pitchFamily="34" charset="0"/>
              </a:rPr>
              <a:t>believers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 throughout Judea heard that the Gentiles also had received the word of God. 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</a:t>
            </a:r>
            <a:r>
              <a:rPr lang="en-US" sz="2400" b="1" i="0" baseline="30000" dirty="0">
                <a:effectLst/>
                <a:highlight>
                  <a:srgbClr val="FF00FF"/>
                </a:highlight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So when Peter went up to Jerusalem, the </a:t>
            </a:r>
            <a:r>
              <a:rPr lang="en-US" sz="2400" b="0" i="0" dirty="0">
                <a:effectLst/>
                <a:highlight>
                  <a:srgbClr val="800080"/>
                </a:highlight>
                <a:latin typeface="Bahnschrift" panose="020B0502040204020203" pitchFamily="34" charset="0"/>
              </a:rPr>
              <a:t>circumcised believers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criticized him</a:t>
            </a:r>
          </a:p>
          <a:p>
            <a:pPr algn="l"/>
            <a:r>
              <a:rPr lang="en-US" sz="2400" b="0" i="0" dirty="0">
                <a:effectLst/>
                <a:latin typeface="Bahnschrift" panose="020B0502040204020203" pitchFamily="34" charset="0"/>
              </a:rPr>
              <a:t> 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3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and said, “You went into the house of uncircumcised men and ate with them.”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4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Starting from the beginning, Peter told them the whole story: </a:t>
            </a:r>
          </a:p>
          <a:p>
            <a:pPr algn="l"/>
            <a:endParaRPr lang="en-US" sz="2400" b="1" i="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  <a:p>
            <a:pPr algn="l"/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5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“I was in the city of Joppa praying, and in a trance I saw a vision. I saw something like a large sheet being let down from heaven by its four corners, and it came down to where I was. 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7BF7785-89A8-4204-96F1-068571844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17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685" y="51833"/>
            <a:ext cx="4347608" cy="713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Acts 11:6-10 (NIV)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7C57-65A4-4891-B19C-05779DD88570}"/>
              </a:ext>
            </a:extLst>
          </p:cNvPr>
          <p:cNvSpPr txBox="1"/>
          <p:nvPr/>
        </p:nvSpPr>
        <p:spPr>
          <a:xfrm>
            <a:off x="368059" y="1092753"/>
            <a:ext cx="1155939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6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I looked into it and saw four-footed animals of the earth, wild beasts, reptiles and birds. </a:t>
            </a:r>
          </a:p>
          <a:p>
            <a:pPr algn="l"/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  <a:p>
            <a:pPr algn="l"/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  <a:p>
            <a:pPr algn="l"/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7 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Then I heard a voice telling me, ‘Get up, Peter. Kill and eat.’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8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“I replied, ‘Surely not, Lord! Nothing impure or unclean has ever entered my mouth.’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9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“The voice spoke from heaven a second time, ‘Do not call anything impure that God has made clean.’ 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10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This happened three times, and then it was all pulled up to heaven again.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65D9F60-52F7-485B-A6BE-4BBA28C5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4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685" y="51833"/>
            <a:ext cx="4347608" cy="61527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Acts 11:11-15 (NIV)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7C57-65A4-4891-B19C-05779DD88570}"/>
              </a:ext>
            </a:extLst>
          </p:cNvPr>
          <p:cNvSpPr txBox="1"/>
          <p:nvPr/>
        </p:nvSpPr>
        <p:spPr>
          <a:xfrm>
            <a:off x="518731" y="708907"/>
            <a:ext cx="11564002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11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“Right then three men who had been sent to me from Caesarea stopped at the house where I was staying. </a:t>
            </a: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12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 Spirit told me to have no hesitation about going with them. These six brothers also went with me, and we entered the man’s house.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1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Bahnschrift" panose="020B0502040204020203" pitchFamily="34" charset="0"/>
            </a:endParaRPr>
          </a:p>
          <a:p>
            <a:pPr algn="l"/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13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He told us how he had seen an angel appear in his house and say, ‘Send to Joppa for Simon who is called Peter. 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14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He will bring you a message through which you and all your household will be saved.’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15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“As I began to speak, the Holy Spirit came on them as he had come on us at the beginning.</a:t>
            </a:r>
          </a:p>
          <a:p>
            <a:pPr algn="l"/>
            <a:endParaRPr lang="en-US" sz="2400" b="0" i="0" dirty="0">
              <a:effectLst/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8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0685" y="51833"/>
            <a:ext cx="4347608" cy="713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Acts 11:16-18 (NIV)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7C57-65A4-4891-B19C-05779DD88570}"/>
              </a:ext>
            </a:extLst>
          </p:cNvPr>
          <p:cNvSpPr txBox="1"/>
          <p:nvPr/>
        </p:nvSpPr>
        <p:spPr>
          <a:xfrm>
            <a:off x="262240" y="1451204"/>
            <a:ext cx="117710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16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Then I remembered what the Lord had said: ‘John baptized with water, but you will be baptized with the Holy Spirit.’</a:t>
            </a:r>
          </a:p>
          <a:p>
            <a:pPr algn="l"/>
            <a:endParaRPr lang="en-US" sz="2400" dirty="0">
              <a:latin typeface="Bahnschrift" panose="020B0502040204020203" pitchFamily="34" charset="0"/>
            </a:endParaRPr>
          </a:p>
          <a:p>
            <a:pPr algn="l"/>
            <a:endParaRPr lang="en-US" sz="2400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17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So if God gave them the same gift he gave us who </a:t>
            </a:r>
            <a:r>
              <a:rPr lang="en-US" sz="2400" b="0" i="0" dirty="0">
                <a:effectLst/>
                <a:highlight>
                  <a:srgbClr val="800080"/>
                </a:highlight>
                <a:latin typeface="Bahnschrift" panose="020B0502040204020203" pitchFamily="34" charset="0"/>
              </a:rPr>
              <a:t>believed in the Lord Jesus Christ, 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who was I to think that I could stand in God’s way?”</a:t>
            </a:r>
          </a:p>
          <a:p>
            <a:pPr algn="ctr"/>
            <a:endParaRPr lang="en-US" sz="2400" b="1" i="0" dirty="0">
              <a:solidFill>
                <a:srgbClr val="FFC000"/>
              </a:solidFill>
              <a:effectLst/>
              <a:latin typeface="Bahnschrift" panose="020B0502040204020203" pitchFamily="34" charset="0"/>
            </a:endParaRPr>
          </a:p>
          <a:p>
            <a:pPr algn="ctr"/>
            <a:endParaRPr lang="en-US" sz="2400" b="1" i="0" dirty="0">
              <a:solidFill>
                <a:srgbClr val="FFC000"/>
              </a:solidFill>
              <a:effectLst/>
              <a:latin typeface="Bahnschrift" panose="020B0502040204020203" pitchFamily="34" charset="0"/>
            </a:endParaRPr>
          </a:p>
          <a:p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18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When they heard this, they had no further objections and praised God, saying, “So then, even to Gentiles God has granted </a:t>
            </a:r>
            <a:r>
              <a:rPr lang="en-US" sz="2400" b="0" i="0" dirty="0">
                <a:effectLst/>
                <a:highlight>
                  <a:srgbClr val="800080"/>
                </a:highlight>
                <a:latin typeface="Bahnschrift" panose="020B0502040204020203" pitchFamily="34" charset="0"/>
              </a:rPr>
              <a:t>repentance that leads to life.”</a:t>
            </a:r>
          </a:p>
          <a:p>
            <a:pPr algn="ctr"/>
            <a:endParaRPr lang="en-US" sz="2400" b="1" i="0" dirty="0">
              <a:solidFill>
                <a:srgbClr val="FFC000"/>
              </a:solidFill>
              <a:effectLst/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C7B331D-09C2-458D-9F1F-F7A0FCE19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6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9696" y="513802"/>
            <a:ext cx="4347608" cy="7131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Bahnschrift" panose="020B0502040204020203" pitchFamily="34" charset="0"/>
              </a:rPr>
              <a:t>Acts 11:19-21 (NIV)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17C57-65A4-4891-B19C-05779DD88570}"/>
              </a:ext>
            </a:extLst>
          </p:cNvPr>
          <p:cNvSpPr txBox="1"/>
          <p:nvPr/>
        </p:nvSpPr>
        <p:spPr>
          <a:xfrm>
            <a:off x="262240" y="1451204"/>
            <a:ext cx="1177103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19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Now those who had been scattered by the persecution that broke out when Stephen was killed traveled as far as Phoenicia, Cyprus and Antioch, spreading the word only among Jews. </a:t>
            </a: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20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Some of them, however, men from Cyprus and Cyrene, went to Antioch and began to speak to Greeks also, telling them the good news about the Lord Jesus. </a:t>
            </a: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  <a:p>
            <a:pPr algn="l"/>
            <a:r>
              <a:rPr lang="en-US" sz="2400" b="1" i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Bahnschrift" panose="020B0502040204020203" pitchFamily="34" charset="0"/>
              </a:rPr>
              <a:t>21</a:t>
            </a:r>
            <a:r>
              <a:rPr lang="en-US" sz="2400" b="1" i="0" baseline="30000" dirty="0">
                <a:effectLst/>
                <a:latin typeface="Bahnschrift" panose="020B0502040204020203" pitchFamily="34" charset="0"/>
              </a:rPr>
              <a:t> </a:t>
            </a:r>
            <a:r>
              <a:rPr lang="en-US" sz="2400" b="0" i="0" dirty="0">
                <a:effectLst/>
                <a:latin typeface="Bahnschrift" panose="020B0502040204020203" pitchFamily="34" charset="0"/>
              </a:rPr>
              <a:t>The Lord’s hand was with them, and </a:t>
            </a:r>
            <a:r>
              <a:rPr lang="en-US" sz="2400" b="0" i="0" dirty="0">
                <a:effectLst/>
                <a:highlight>
                  <a:srgbClr val="800080"/>
                </a:highlight>
                <a:latin typeface="Bahnschrift" panose="020B0502040204020203" pitchFamily="34" charset="0"/>
              </a:rPr>
              <a:t>a great number of people believed and turned to the Lord.</a:t>
            </a:r>
          </a:p>
          <a:p>
            <a:pPr algn="l"/>
            <a:endParaRPr lang="en-US" sz="2400" b="1" i="0" baseline="30000" dirty="0">
              <a:effectLst/>
              <a:latin typeface="Bahnschrift" panose="020B0502040204020203" pitchFamily="34" charset="0"/>
            </a:endParaRPr>
          </a:p>
          <a:p>
            <a:pPr algn="l"/>
            <a:endParaRPr lang="en-US" sz="2400" b="1" i="0" baseline="30000" dirty="0">
              <a:effectLst/>
              <a:latin typeface="Bahnschrift" panose="020B0502040204020203" pitchFamily="34" charset="0"/>
            </a:endParaRPr>
          </a:p>
          <a:p>
            <a:pPr algn="ctr"/>
            <a:endParaRPr lang="en-US" sz="2400" b="1" i="0" dirty="0">
              <a:solidFill>
                <a:srgbClr val="FFC000"/>
              </a:solidFill>
              <a:effectLst/>
              <a:latin typeface="Bahnschrift" panose="020B0502040204020203" pitchFamily="34" charset="0"/>
            </a:endParaRPr>
          </a:p>
          <a:p>
            <a:pPr algn="l"/>
            <a:endParaRPr lang="en-US" sz="2400" baseline="30000" dirty="0">
              <a:latin typeface="Bahnschrift" panose="020B0502040204020203" pitchFamily="34" charset="0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E76C66-9BE9-4E33-B234-75F9F4FFC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055" y="6144224"/>
            <a:ext cx="906703" cy="89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03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0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1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3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4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5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6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7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18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6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7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8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ppt/theme/themeOverride9.xml><?xml version="1.0" encoding="utf-8"?>
<a:themeOverride xmlns:a="http://schemas.openxmlformats.org/drawingml/2006/main">
  <a:clrScheme name="Custom 42">
    <a:dk1>
      <a:sysClr val="windowText" lastClr="000000"/>
    </a:dk1>
    <a:lt1>
      <a:sysClr val="window" lastClr="FFFFFF"/>
    </a:lt1>
    <a:dk2>
      <a:srgbClr val="454551"/>
    </a:dk2>
    <a:lt2>
      <a:srgbClr val="E3E3E5"/>
    </a:lt2>
    <a:accent1>
      <a:srgbClr val="FE09E3"/>
    </a:accent1>
    <a:accent2>
      <a:srgbClr val="00ACF5"/>
    </a:accent2>
    <a:accent3>
      <a:srgbClr val="55CB72"/>
    </a:accent3>
    <a:accent4>
      <a:srgbClr val="EFC926"/>
    </a:accent4>
    <a:accent5>
      <a:srgbClr val="969696"/>
    </a:accent5>
    <a:accent6>
      <a:srgbClr val="D54773"/>
    </a:accent6>
    <a:hlink>
      <a:srgbClr val="6B9F25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10901</TotalTime>
  <Words>2009</Words>
  <Application>Microsoft Office PowerPoint</Application>
  <PresentationFormat>Widescreen</PresentationFormat>
  <Paragraphs>247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Bahnschrift</vt:lpstr>
      <vt:lpstr>Bodoni MT</vt:lpstr>
      <vt:lpstr>Calibri</vt:lpstr>
      <vt:lpstr>Goudy Old Style</vt:lpstr>
      <vt:lpstr>system-ui</vt:lpstr>
      <vt:lpstr>Times New Roman</vt:lpstr>
      <vt:lpstr>Wingdings 2</vt:lpstr>
      <vt:lpstr>SlateVTI</vt:lpstr>
      <vt:lpstr>Honor Your Discipleship Journey  Believer? Disciple? Christian? </vt:lpstr>
      <vt:lpstr>Partake in Communion</vt:lpstr>
      <vt:lpstr>Partake in Communion</vt:lpstr>
      <vt:lpstr>Partake in Communion</vt:lpstr>
      <vt:lpstr>Acts 11:1-5 (NIV)</vt:lpstr>
      <vt:lpstr>Acts 11:6-10 (NIV)</vt:lpstr>
      <vt:lpstr>Acts 11:11-15 (NIV)</vt:lpstr>
      <vt:lpstr>Acts 11:16-18 (NIV)</vt:lpstr>
      <vt:lpstr>Acts 11:19-21 (NIV)</vt:lpstr>
      <vt:lpstr>Who is a believer In context of Acts 11?</vt:lpstr>
      <vt:lpstr>Who is a believer In context of Acts 11?</vt:lpstr>
      <vt:lpstr>Who is a believer In context of Acts 11?</vt:lpstr>
      <vt:lpstr>Who is a believer In context of Acts 11?</vt:lpstr>
      <vt:lpstr>Acts 11:19-22 (NIV)</vt:lpstr>
      <vt:lpstr>Acts 11:23-26 (NIV)</vt:lpstr>
      <vt:lpstr>Acts 11:26</vt:lpstr>
      <vt:lpstr>Fair Analysis</vt:lpstr>
      <vt:lpstr>Fair Analysis</vt:lpstr>
      <vt:lpstr>What is the Difference?</vt:lpstr>
      <vt:lpstr>Who is a Disciple?</vt:lpstr>
      <vt:lpstr>WHO ARE YOU?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Minded Ministries Discipleship</dc:title>
  <dc:creator>milestone3000@yahoo.co.uk</dc:creator>
  <cp:lastModifiedBy>milestone3000@yahoo.co.uk</cp:lastModifiedBy>
  <cp:revision>350</cp:revision>
  <dcterms:created xsi:type="dcterms:W3CDTF">2020-09-15T16:20:42Z</dcterms:created>
  <dcterms:modified xsi:type="dcterms:W3CDTF">2023-03-28T18:34:19Z</dcterms:modified>
</cp:coreProperties>
</file>